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Lst>
  <p:sldSz cx="32918400" cy="438912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2468879" y="7183122"/>
            <a:ext cx="27980641" cy="15280641"/>
          </a:xfrm>
          <a:prstGeom prst="rect">
            <a:avLst/>
          </a:prstGeom>
        </p:spPr>
        <p:txBody>
          <a:bodyPr anchor="b"/>
          <a:lstStyle>
            <a:lvl1pPr algn="ctr">
              <a:defRPr sz="21600"/>
            </a:lvl1pPr>
          </a:lstStyle>
          <a:p>
            <a:pPr/>
            <a:r>
              <a:t>Title Text</a:t>
            </a:r>
          </a:p>
        </p:txBody>
      </p:sp>
      <p:sp>
        <p:nvSpPr>
          <p:cNvPr id="12" name="Body Level One…"/>
          <p:cNvSpPr txBox="1"/>
          <p:nvPr>
            <p:ph type="body" sz="quarter" idx="1"/>
          </p:nvPr>
        </p:nvSpPr>
        <p:spPr>
          <a:xfrm>
            <a:off x="4114800" y="23053042"/>
            <a:ext cx="24688800" cy="10596878"/>
          </a:xfrm>
          <a:prstGeom prst="rect">
            <a:avLst/>
          </a:prstGeom>
        </p:spPr>
        <p:txBody>
          <a:bodyPr/>
          <a:lstStyle>
            <a:lvl1pPr marL="0" indent="0" algn="ctr">
              <a:buSzTx/>
              <a:buFontTx/>
              <a:buNone/>
              <a:defRPr sz="8600"/>
            </a:lvl1pPr>
            <a:lvl2pPr marL="0" indent="1645920" algn="ctr">
              <a:buSzTx/>
              <a:buFontTx/>
              <a:buNone/>
              <a:defRPr sz="8600"/>
            </a:lvl2pPr>
            <a:lvl3pPr marL="0" indent="3291840" algn="ctr">
              <a:buSzTx/>
              <a:buFontTx/>
              <a:buNone/>
              <a:defRPr sz="8600"/>
            </a:lvl3pPr>
            <a:lvl4pPr marL="0" indent="4937759" algn="ctr">
              <a:buSzTx/>
              <a:buFontTx/>
              <a:buNone/>
              <a:defRPr sz="8600"/>
            </a:lvl4pPr>
            <a:lvl5pPr marL="0" indent="6583680" algn="ctr">
              <a:buSzTx/>
              <a:buFontTx/>
              <a:buNone/>
              <a:defRPr sz="86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xfrm>
            <a:off x="29997553" y="41533391"/>
            <a:ext cx="657707" cy="631315"/>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2245997" y="10942332"/>
            <a:ext cx="28392122" cy="18257518"/>
          </a:xfrm>
          <a:prstGeom prst="rect">
            <a:avLst/>
          </a:prstGeom>
        </p:spPr>
        <p:txBody>
          <a:bodyPr anchor="b"/>
          <a:lstStyle>
            <a:lvl1pPr>
              <a:defRPr sz="21600"/>
            </a:lvl1pPr>
          </a:lstStyle>
          <a:p>
            <a:pPr/>
            <a:r>
              <a:t>Title Text</a:t>
            </a:r>
          </a:p>
        </p:txBody>
      </p:sp>
      <p:sp>
        <p:nvSpPr>
          <p:cNvPr id="30" name="Body Level One…"/>
          <p:cNvSpPr txBox="1"/>
          <p:nvPr>
            <p:ph type="body" sz="quarter" idx="1"/>
          </p:nvPr>
        </p:nvSpPr>
        <p:spPr>
          <a:xfrm>
            <a:off x="2245997" y="29372573"/>
            <a:ext cx="28392122" cy="9601197"/>
          </a:xfrm>
          <a:prstGeom prst="rect">
            <a:avLst/>
          </a:prstGeom>
        </p:spPr>
        <p:txBody>
          <a:bodyPr/>
          <a:lstStyle>
            <a:lvl1pPr marL="0" indent="0">
              <a:buSzTx/>
              <a:buFontTx/>
              <a:buNone/>
              <a:defRPr sz="8600"/>
            </a:lvl1pPr>
            <a:lvl2pPr marL="0" indent="1645920">
              <a:buSzTx/>
              <a:buFontTx/>
              <a:buNone/>
              <a:defRPr sz="8600"/>
            </a:lvl2pPr>
            <a:lvl3pPr marL="0" indent="3291840">
              <a:buSzTx/>
              <a:buFontTx/>
              <a:buNone/>
              <a:defRPr sz="8600"/>
            </a:lvl3pPr>
            <a:lvl4pPr marL="0" indent="4937759">
              <a:buSzTx/>
              <a:buFontTx/>
              <a:buNone/>
              <a:defRPr sz="8600"/>
            </a:lvl4pPr>
            <a:lvl5pPr marL="0" indent="6583680">
              <a:buSzTx/>
              <a:buFontTx/>
              <a:buNone/>
              <a:defRPr sz="86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2263139" y="11684000"/>
            <a:ext cx="13990321" cy="2784856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2267428" y="2336810"/>
            <a:ext cx="28392122" cy="8483604"/>
          </a:xfrm>
          <a:prstGeom prst="rect">
            <a:avLst/>
          </a:prstGeom>
        </p:spPr>
        <p:txBody>
          <a:bodyPr/>
          <a:lstStyle/>
          <a:p>
            <a:pPr/>
            <a:r>
              <a:t>Title Text</a:t>
            </a:r>
          </a:p>
        </p:txBody>
      </p:sp>
      <p:sp>
        <p:nvSpPr>
          <p:cNvPr id="48" name="Body Level One…"/>
          <p:cNvSpPr txBox="1"/>
          <p:nvPr>
            <p:ph type="body" sz="quarter" idx="1"/>
          </p:nvPr>
        </p:nvSpPr>
        <p:spPr>
          <a:xfrm>
            <a:off x="2267430" y="10759443"/>
            <a:ext cx="13926026" cy="5273038"/>
          </a:xfrm>
          <a:prstGeom prst="rect">
            <a:avLst/>
          </a:prstGeom>
        </p:spPr>
        <p:txBody>
          <a:bodyPr anchor="b"/>
          <a:lstStyle>
            <a:lvl1pPr marL="0" indent="0">
              <a:buSzTx/>
              <a:buFontTx/>
              <a:buNone/>
              <a:defRPr b="1" sz="8600"/>
            </a:lvl1pPr>
            <a:lvl2pPr marL="0" indent="1645920">
              <a:buSzTx/>
              <a:buFontTx/>
              <a:buNone/>
              <a:defRPr b="1" sz="8600"/>
            </a:lvl2pPr>
            <a:lvl3pPr marL="0" indent="3291840">
              <a:buSzTx/>
              <a:buFontTx/>
              <a:buNone/>
              <a:defRPr b="1" sz="8600"/>
            </a:lvl3pPr>
            <a:lvl4pPr marL="0" indent="4937759">
              <a:buSzTx/>
              <a:buFontTx/>
              <a:buNone/>
              <a:defRPr b="1" sz="8600"/>
            </a:lvl4pPr>
            <a:lvl5pPr marL="0" indent="6583680">
              <a:buSzTx/>
              <a:buFontTx/>
              <a:buNone/>
              <a:defRPr b="1" sz="86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6664942" y="10759443"/>
            <a:ext cx="13994609" cy="5273038"/>
          </a:xfrm>
          <a:prstGeom prst="rect">
            <a:avLst/>
          </a:prstGeom>
        </p:spPr>
        <p:txBody>
          <a:bodyPr anchor="b"/>
          <a:lstStyle/>
          <a:p>
            <a:pPr marL="0" indent="0">
              <a:buSzTx/>
              <a:buFontTx/>
              <a:buNone/>
              <a:defRPr b="1" sz="86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2267428" y="2926079"/>
            <a:ext cx="10617042" cy="10241282"/>
          </a:xfrm>
          <a:prstGeom prst="rect">
            <a:avLst/>
          </a:prstGeom>
        </p:spPr>
        <p:txBody>
          <a:bodyPr anchor="b"/>
          <a:lstStyle>
            <a:lvl1pPr>
              <a:defRPr sz="11500"/>
            </a:lvl1pPr>
          </a:lstStyle>
          <a:p>
            <a:pPr/>
            <a:r>
              <a:t>Title Text</a:t>
            </a:r>
          </a:p>
        </p:txBody>
      </p:sp>
      <p:sp>
        <p:nvSpPr>
          <p:cNvPr id="73" name="Body Level One…"/>
          <p:cNvSpPr txBox="1"/>
          <p:nvPr>
            <p:ph type="body" sz="half" idx="1"/>
          </p:nvPr>
        </p:nvSpPr>
        <p:spPr>
          <a:xfrm>
            <a:off x="13994607" y="6319530"/>
            <a:ext cx="16664941" cy="31191201"/>
          </a:xfrm>
          <a:prstGeom prst="rect">
            <a:avLst/>
          </a:prstGeom>
        </p:spPr>
        <p:txBody>
          <a:bodyPr/>
          <a:lstStyle>
            <a:lvl1pPr>
              <a:defRPr sz="11500"/>
            </a:lvl1pPr>
            <a:lvl2pPr marL="2592323" indent="-946404">
              <a:defRPr sz="11500"/>
            </a:lvl2pPr>
            <a:lvl3pPr marL="4392309" indent="-1100469">
              <a:defRPr sz="11500"/>
            </a:lvl3pPr>
            <a:lvl4pPr marL="6252210" indent="-1314450">
              <a:defRPr sz="11500"/>
            </a:lvl4pPr>
            <a:lvl5pPr marL="7898130" indent="-1314450">
              <a:defRPr sz="115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2267428" y="13167360"/>
            <a:ext cx="10617042" cy="24394165"/>
          </a:xfrm>
          <a:prstGeom prst="rect">
            <a:avLst/>
          </a:prstGeom>
        </p:spPr>
        <p:txBody>
          <a:bodyPr/>
          <a:lstStyle/>
          <a:p>
            <a:pPr marL="0" indent="0">
              <a:buSzTx/>
              <a:buFontTx/>
              <a:buNone/>
              <a:defRPr sz="57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2267428" y="2926079"/>
            <a:ext cx="10617042" cy="10241282"/>
          </a:xfrm>
          <a:prstGeom prst="rect">
            <a:avLst/>
          </a:prstGeom>
        </p:spPr>
        <p:txBody>
          <a:bodyPr anchor="b"/>
          <a:lstStyle>
            <a:lvl1pPr>
              <a:defRPr sz="11500"/>
            </a:lvl1pPr>
          </a:lstStyle>
          <a:p>
            <a:pPr/>
            <a:r>
              <a:t>Title Text</a:t>
            </a:r>
          </a:p>
        </p:txBody>
      </p:sp>
      <p:sp>
        <p:nvSpPr>
          <p:cNvPr id="83" name="Picture Placeholder 2"/>
          <p:cNvSpPr/>
          <p:nvPr>
            <p:ph type="pic" sz="half" idx="21"/>
          </p:nvPr>
        </p:nvSpPr>
        <p:spPr>
          <a:xfrm>
            <a:off x="13994607" y="6319530"/>
            <a:ext cx="16664941" cy="31191201"/>
          </a:xfrm>
          <a:prstGeom prst="rect">
            <a:avLst/>
          </a:prstGeom>
        </p:spPr>
        <p:txBody>
          <a:bodyPr lIns="91439" rIns="91439">
            <a:noAutofit/>
          </a:bodyPr>
          <a:lstStyle/>
          <a:p>
            <a:pPr/>
          </a:p>
        </p:txBody>
      </p:sp>
      <p:sp>
        <p:nvSpPr>
          <p:cNvPr id="84" name="Body Level One…"/>
          <p:cNvSpPr txBox="1"/>
          <p:nvPr>
            <p:ph type="body" sz="quarter" idx="1"/>
          </p:nvPr>
        </p:nvSpPr>
        <p:spPr>
          <a:xfrm>
            <a:off x="2267428" y="13167360"/>
            <a:ext cx="10617042" cy="24394165"/>
          </a:xfrm>
          <a:prstGeom prst="rect">
            <a:avLst/>
          </a:prstGeom>
        </p:spPr>
        <p:txBody>
          <a:bodyPr/>
          <a:lstStyle>
            <a:lvl1pPr marL="0" indent="0">
              <a:buSzTx/>
              <a:buFontTx/>
              <a:buNone/>
              <a:defRPr sz="5700"/>
            </a:lvl1pPr>
            <a:lvl2pPr marL="0" indent="1645920">
              <a:buSzTx/>
              <a:buFontTx/>
              <a:buNone/>
              <a:defRPr sz="5700"/>
            </a:lvl2pPr>
            <a:lvl3pPr marL="0" indent="3291840">
              <a:buSzTx/>
              <a:buFontTx/>
              <a:buNone/>
              <a:defRPr sz="5700"/>
            </a:lvl3pPr>
            <a:lvl4pPr marL="0" indent="4937759">
              <a:buSzTx/>
              <a:buFontTx/>
              <a:buNone/>
              <a:defRPr sz="5700"/>
            </a:lvl4pPr>
            <a:lvl5pPr marL="0" indent="6583680">
              <a:buSzTx/>
              <a:buFontTx/>
              <a:buNone/>
              <a:defRPr sz="57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2263139" y="2336810"/>
            <a:ext cx="28392123" cy="8483604"/>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2263139" y="11684000"/>
            <a:ext cx="28392123" cy="27848564"/>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9997554" y="41533391"/>
            <a:ext cx="657707" cy="631315"/>
          </a:xfrm>
          <a:prstGeom prst="rect">
            <a:avLst/>
          </a:prstGeom>
          <a:ln w="12700">
            <a:miter lim="400000"/>
          </a:ln>
        </p:spPr>
        <p:txBody>
          <a:bodyPr wrap="none" lIns="45719" rIns="45719" anchor="ctr">
            <a:spAutoFit/>
          </a:bodyPr>
          <a:lstStyle>
            <a:lvl1pPr algn="r">
              <a:defRPr sz="43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3291840" rtl="0" latinLnBrk="0">
        <a:lnSpc>
          <a:spcPct val="90000"/>
        </a:lnSpc>
        <a:spcBef>
          <a:spcPts val="0"/>
        </a:spcBef>
        <a:spcAft>
          <a:spcPts val="0"/>
        </a:spcAft>
        <a:buClrTx/>
        <a:buSzTx/>
        <a:buFontTx/>
        <a:buNone/>
        <a:tabLst/>
        <a:defRPr b="0" baseline="0" cap="none" i="0" spc="0" strike="noStrike" sz="15800" u="none">
          <a:solidFill>
            <a:srgbClr val="000000"/>
          </a:solidFill>
          <a:uFillTx/>
          <a:latin typeface="Calibri Light"/>
          <a:ea typeface="Calibri Light"/>
          <a:cs typeface="Calibri Light"/>
          <a:sym typeface="Calibri Light"/>
        </a:defRPr>
      </a:lvl1pPr>
      <a:lvl2pPr marL="0" marR="0" indent="0" algn="l" defTabSz="3291840" rtl="0" latinLnBrk="0">
        <a:lnSpc>
          <a:spcPct val="90000"/>
        </a:lnSpc>
        <a:spcBef>
          <a:spcPts val="0"/>
        </a:spcBef>
        <a:spcAft>
          <a:spcPts val="0"/>
        </a:spcAft>
        <a:buClrTx/>
        <a:buSzTx/>
        <a:buFontTx/>
        <a:buNone/>
        <a:tabLst/>
        <a:defRPr b="0" baseline="0" cap="none" i="0" spc="0" strike="noStrike" sz="15800" u="none">
          <a:solidFill>
            <a:srgbClr val="000000"/>
          </a:solidFill>
          <a:uFillTx/>
          <a:latin typeface="Calibri Light"/>
          <a:ea typeface="Calibri Light"/>
          <a:cs typeface="Calibri Light"/>
          <a:sym typeface="Calibri Light"/>
        </a:defRPr>
      </a:lvl2pPr>
      <a:lvl3pPr marL="0" marR="0" indent="0" algn="l" defTabSz="3291840" rtl="0" latinLnBrk="0">
        <a:lnSpc>
          <a:spcPct val="90000"/>
        </a:lnSpc>
        <a:spcBef>
          <a:spcPts val="0"/>
        </a:spcBef>
        <a:spcAft>
          <a:spcPts val="0"/>
        </a:spcAft>
        <a:buClrTx/>
        <a:buSzTx/>
        <a:buFontTx/>
        <a:buNone/>
        <a:tabLst/>
        <a:defRPr b="0" baseline="0" cap="none" i="0" spc="0" strike="noStrike" sz="15800" u="none">
          <a:solidFill>
            <a:srgbClr val="000000"/>
          </a:solidFill>
          <a:uFillTx/>
          <a:latin typeface="Calibri Light"/>
          <a:ea typeface="Calibri Light"/>
          <a:cs typeface="Calibri Light"/>
          <a:sym typeface="Calibri Light"/>
        </a:defRPr>
      </a:lvl3pPr>
      <a:lvl4pPr marL="0" marR="0" indent="0" algn="l" defTabSz="3291840" rtl="0" latinLnBrk="0">
        <a:lnSpc>
          <a:spcPct val="90000"/>
        </a:lnSpc>
        <a:spcBef>
          <a:spcPts val="0"/>
        </a:spcBef>
        <a:spcAft>
          <a:spcPts val="0"/>
        </a:spcAft>
        <a:buClrTx/>
        <a:buSzTx/>
        <a:buFontTx/>
        <a:buNone/>
        <a:tabLst/>
        <a:defRPr b="0" baseline="0" cap="none" i="0" spc="0" strike="noStrike" sz="15800" u="none">
          <a:solidFill>
            <a:srgbClr val="000000"/>
          </a:solidFill>
          <a:uFillTx/>
          <a:latin typeface="Calibri Light"/>
          <a:ea typeface="Calibri Light"/>
          <a:cs typeface="Calibri Light"/>
          <a:sym typeface="Calibri Light"/>
        </a:defRPr>
      </a:lvl4pPr>
      <a:lvl5pPr marL="0" marR="0" indent="0" algn="l" defTabSz="3291840" rtl="0" latinLnBrk="0">
        <a:lnSpc>
          <a:spcPct val="90000"/>
        </a:lnSpc>
        <a:spcBef>
          <a:spcPts val="0"/>
        </a:spcBef>
        <a:spcAft>
          <a:spcPts val="0"/>
        </a:spcAft>
        <a:buClrTx/>
        <a:buSzTx/>
        <a:buFontTx/>
        <a:buNone/>
        <a:tabLst/>
        <a:defRPr b="0" baseline="0" cap="none" i="0" spc="0" strike="noStrike" sz="15800" u="none">
          <a:solidFill>
            <a:srgbClr val="000000"/>
          </a:solidFill>
          <a:uFillTx/>
          <a:latin typeface="Calibri Light"/>
          <a:ea typeface="Calibri Light"/>
          <a:cs typeface="Calibri Light"/>
          <a:sym typeface="Calibri Light"/>
        </a:defRPr>
      </a:lvl5pPr>
      <a:lvl6pPr marL="0" marR="0" indent="0" algn="l" defTabSz="3291840" rtl="0" latinLnBrk="0">
        <a:lnSpc>
          <a:spcPct val="90000"/>
        </a:lnSpc>
        <a:spcBef>
          <a:spcPts val="0"/>
        </a:spcBef>
        <a:spcAft>
          <a:spcPts val="0"/>
        </a:spcAft>
        <a:buClrTx/>
        <a:buSzTx/>
        <a:buFontTx/>
        <a:buNone/>
        <a:tabLst/>
        <a:defRPr b="0" baseline="0" cap="none" i="0" spc="0" strike="noStrike" sz="15800" u="none">
          <a:solidFill>
            <a:srgbClr val="000000"/>
          </a:solidFill>
          <a:uFillTx/>
          <a:latin typeface="Calibri Light"/>
          <a:ea typeface="Calibri Light"/>
          <a:cs typeface="Calibri Light"/>
          <a:sym typeface="Calibri Light"/>
        </a:defRPr>
      </a:lvl6pPr>
      <a:lvl7pPr marL="0" marR="0" indent="0" algn="l" defTabSz="3291840" rtl="0" latinLnBrk="0">
        <a:lnSpc>
          <a:spcPct val="90000"/>
        </a:lnSpc>
        <a:spcBef>
          <a:spcPts val="0"/>
        </a:spcBef>
        <a:spcAft>
          <a:spcPts val="0"/>
        </a:spcAft>
        <a:buClrTx/>
        <a:buSzTx/>
        <a:buFontTx/>
        <a:buNone/>
        <a:tabLst/>
        <a:defRPr b="0" baseline="0" cap="none" i="0" spc="0" strike="noStrike" sz="15800" u="none">
          <a:solidFill>
            <a:srgbClr val="000000"/>
          </a:solidFill>
          <a:uFillTx/>
          <a:latin typeface="Calibri Light"/>
          <a:ea typeface="Calibri Light"/>
          <a:cs typeface="Calibri Light"/>
          <a:sym typeface="Calibri Light"/>
        </a:defRPr>
      </a:lvl7pPr>
      <a:lvl8pPr marL="0" marR="0" indent="0" algn="l" defTabSz="3291840" rtl="0" latinLnBrk="0">
        <a:lnSpc>
          <a:spcPct val="90000"/>
        </a:lnSpc>
        <a:spcBef>
          <a:spcPts val="0"/>
        </a:spcBef>
        <a:spcAft>
          <a:spcPts val="0"/>
        </a:spcAft>
        <a:buClrTx/>
        <a:buSzTx/>
        <a:buFontTx/>
        <a:buNone/>
        <a:tabLst/>
        <a:defRPr b="0" baseline="0" cap="none" i="0" spc="0" strike="noStrike" sz="15800" u="none">
          <a:solidFill>
            <a:srgbClr val="000000"/>
          </a:solidFill>
          <a:uFillTx/>
          <a:latin typeface="Calibri Light"/>
          <a:ea typeface="Calibri Light"/>
          <a:cs typeface="Calibri Light"/>
          <a:sym typeface="Calibri Light"/>
        </a:defRPr>
      </a:lvl8pPr>
      <a:lvl9pPr marL="0" marR="0" indent="0" algn="l" defTabSz="3291840" rtl="0" latinLnBrk="0">
        <a:lnSpc>
          <a:spcPct val="90000"/>
        </a:lnSpc>
        <a:spcBef>
          <a:spcPts val="0"/>
        </a:spcBef>
        <a:spcAft>
          <a:spcPts val="0"/>
        </a:spcAft>
        <a:buClrTx/>
        <a:buSzTx/>
        <a:buFontTx/>
        <a:buNone/>
        <a:tabLst/>
        <a:defRPr b="0" baseline="0" cap="none" i="0" spc="0" strike="noStrike" sz="15800" u="none">
          <a:solidFill>
            <a:srgbClr val="000000"/>
          </a:solidFill>
          <a:uFillTx/>
          <a:latin typeface="Calibri Light"/>
          <a:ea typeface="Calibri Light"/>
          <a:cs typeface="Calibri Light"/>
          <a:sym typeface="Calibri Light"/>
        </a:defRPr>
      </a:lvl9pPr>
    </p:titleStyle>
    <p:bodyStyle>
      <a:lvl1pPr marL="822960" marR="0" indent="-822960" algn="l" defTabSz="3291840" rtl="0" latinLnBrk="0">
        <a:lnSpc>
          <a:spcPct val="90000"/>
        </a:lnSpc>
        <a:spcBef>
          <a:spcPts val="3600"/>
        </a:spcBef>
        <a:spcAft>
          <a:spcPts val="0"/>
        </a:spcAft>
        <a:buClrTx/>
        <a:buSzPct val="100000"/>
        <a:buFont typeface="Arial"/>
        <a:buChar char="•"/>
        <a:tabLst/>
        <a:defRPr b="0" baseline="0" cap="none" i="0" spc="0" strike="noStrike" sz="10000" u="none">
          <a:solidFill>
            <a:srgbClr val="000000"/>
          </a:solidFill>
          <a:uFillTx/>
          <a:latin typeface="+mj-lt"/>
          <a:ea typeface="+mj-ea"/>
          <a:cs typeface="+mj-cs"/>
          <a:sym typeface="Calibri"/>
        </a:defRPr>
      </a:lvl1pPr>
      <a:lvl2pPr marL="2602850" marR="0" indent="-956930" algn="l" defTabSz="3291840" rtl="0" latinLnBrk="0">
        <a:lnSpc>
          <a:spcPct val="90000"/>
        </a:lnSpc>
        <a:spcBef>
          <a:spcPts val="3600"/>
        </a:spcBef>
        <a:spcAft>
          <a:spcPts val="0"/>
        </a:spcAft>
        <a:buClrTx/>
        <a:buSzPct val="100000"/>
        <a:buFont typeface="Arial"/>
        <a:buChar char="•"/>
        <a:tabLst/>
        <a:defRPr b="0" baseline="0" cap="none" i="0" spc="0" strike="noStrike" sz="10000" u="none">
          <a:solidFill>
            <a:srgbClr val="000000"/>
          </a:solidFill>
          <a:uFillTx/>
          <a:latin typeface="+mj-lt"/>
          <a:ea typeface="+mj-ea"/>
          <a:cs typeface="+mj-cs"/>
          <a:sym typeface="Calibri"/>
        </a:defRPr>
      </a:lvl2pPr>
      <a:lvl3pPr marL="4434840" marR="0" indent="-1143000" algn="l" defTabSz="3291840" rtl="0" latinLnBrk="0">
        <a:lnSpc>
          <a:spcPct val="90000"/>
        </a:lnSpc>
        <a:spcBef>
          <a:spcPts val="3600"/>
        </a:spcBef>
        <a:spcAft>
          <a:spcPts val="0"/>
        </a:spcAft>
        <a:buClrTx/>
        <a:buSzPct val="100000"/>
        <a:buFont typeface="Arial"/>
        <a:buChar char="•"/>
        <a:tabLst/>
        <a:defRPr b="0" baseline="0" cap="none" i="0" spc="0" strike="noStrike" sz="10000" u="none">
          <a:solidFill>
            <a:srgbClr val="000000"/>
          </a:solidFill>
          <a:uFillTx/>
          <a:latin typeface="+mj-lt"/>
          <a:ea typeface="+mj-ea"/>
          <a:cs typeface="+mj-cs"/>
          <a:sym typeface="Calibri"/>
        </a:defRPr>
      </a:lvl3pPr>
      <a:lvl4pPr marL="6223635" marR="0" indent="-1285875" algn="l" defTabSz="3291840" rtl="0" latinLnBrk="0">
        <a:lnSpc>
          <a:spcPct val="90000"/>
        </a:lnSpc>
        <a:spcBef>
          <a:spcPts val="3600"/>
        </a:spcBef>
        <a:spcAft>
          <a:spcPts val="0"/>
        </a:spcAft>
        <a:buClrTx/>
        <a:buSzPct val="100000"/>
        <a:buFont typeface="Arial"/>
        <a:buChar char="•"/>
        <a:tabLst/>
        <a:defRPr b="0" baseline="0" cap="none" i="0" spc="0" strike="noStrike" sz="10000" u="none">
          <a:solidFill>
            <a:srgbClr val="000000"/>
          </a:solidFill>
          <a:uFillTx/>
          <a:latin typeface="+mj-lt"/>
          <a:ea typeface="+mj-ea"/>
          <a:cs typeface="+mj-cs"/>
          <a:sym typeface="Calibri"/>
        </a:defRPr>
      </a:lvl4pPr>
      <a:lvl5pPr marL="7869555" marR="0" indent="-1285875" algn="l" defTabSz="3291840" rtl="0" latinLnBrk="0">
        <a:lnSpc>
          <a:spcPct val="90000"/>
        </a:lnSpc>
        <a:spcBef>
          <a:spcPts val="3600"/>
        </a:spcBef>
        <a:spcAft>
          <a:spcPts val="0"/>
        </a:spcAft>
        <a:buClrTx/>
        <a:buSzPct val="100000"/>
        <a:buFont typeface="Arial"/>
        <a:buChar char="•"/>
        <a:tabLst/>
        <a:defRPr b="0" baseline="0" cap="none" i="0" spc="0" strike="noStrike" sz="10000" u="none">
          <a:solidFill>
            <a:srgbClr val="000000"/>
          </a:solidFill>
          <a:uFillTx/>
          <a:latin typeface="+mj-lt"/>
          <a:ea typeface="+mj-ea"/>
          <a:cs typeface="+mj-cs"/>
          <a:sym typeface="Calibri"/>
        </a:defRPr>
      </a:lvl5pPr>
      <a:lvl6pPr marL="9515475" marR="0" indent="-1285875" algn="l" defTabSz="3291840" rtl="0" latinLnBrk="0">
        <a:lnSpc>
          <a:spcPct val="90000"/>
        </a:lnSpc>
        <a:spcBef>
          <a:spcPts val="3600"/>
        </a:spcBef>
        <a:spcAft>
          <a:spcPts val="0"/>
        </a:spcAft>
        <a:buClrTx/>
        <a:buSzPct val="100000"/>
        <a:buFont typeface="Arial"/>
        <a:buChar char="•"/>
        <a:tabLst/>
        <a:defRPr b="0" baseline="0" cap="none" i="0" spc="0" strike="noStrike" sz="10000" u="none">
          <a:solidFill>
            <a:srgbClr val="000000"/>
          </a:solidFill>
          <a:uFillTx/>
          <a:latin typeface="+mj-lt"/>
          <a:ea typeface="+mj-ea"/>
          <a:cs typeface="+mj-cs"/>
          <a:sym typeface="Calibri"/>
        </a:defRPr>
      </a:lvl6pPr>
      <a:lvl7pPr marL="11161395" marR="0" indent="-1285875" algn="l" defTabSz="3291840" rtl="0" latinLnBrk="0">
        <a:lnSpc>
          <a:spcPct val="90000"/>
        </a:lnSpc>
        <a:spcBef>
          <a:spcPts val="3600"/>
        </a:spcBef>
        <a:spcAft>
          <a:spcPts val="0"/>
        </a:spcAft>
        <a:buClrTx/>
        <a:buSzPct val="100000"/>
        <a:buFont typeface="Arial"/>
        <a:buChar char="•"/>
        <a:tabLst/>
        <a:defRPr b="0" baseline="0" cap="none" i="0" spc="0" strike="noStrike" sz="10000" u="none">
          <a:solidFill>
            <a:srgbClr val="000000"/>
          </a:solidFill>
          <a:uFillTx/>
          <a:latin typeface="+mj-lt"/>
          <a:ea typeface="+mj-ea"/>
          <a:cs typeface="+mj-cs"/>
          <a:sym typeface="Calibri"/>
        </a:defRPr>
      </a:lvl7pPr>
      <a:lvl8pPr marL="12807315" marR="0" indent="-1285875" algn="l" defTabSz="3291840" rtl="0" latinLnBrk="0">
        <a:lnSpc>
          <a:spcPct val="90000"/>
        </a:lnSpc>
        <a:spcBef>
          <a:spcPts val="3600"/>
        </a:spcBef>
        <a:spcAft>
          <a:spcPts val="0"/>
        </a:spcAft>
        <a:buClrTx/>
        <a:buSzPct val="100000"/>
        <a:buFont typeface="Arial"/>
        <a:buChar char="•"/>
        <a:tabLst/>
        <a:defRPr b="0" baseline="0" cap="none" i="0" spc="0" strike="noStrike" sz="10000" u="none">
          <a:solidFill>
            <a:srgbClr val="000000"/>
          </a:solidFill>
          <a:uFillTx/>
          <a:latin typeface="+mj-lt"/>
          <a:ea typeface="+mj-ea"/>
          <a:cs typeface="+mj-cs"/>
          <a:sym typeface="Calibri"/>
        </a:defRPr>
      </a:lvl8pPr>
      <a:lvl9pPr marL="14453235" marR="0" indent="-1285876" algn="l" defTabSz="3291840" rtl="0" latinLnBrk="0">
        <a:lnSpc>
          <a:spcPct val="90000"/>
        </a:lnSpc>
        <a:spcBef>
          <a:spcPts val="3600"/>
        </a:spcBef>
        <a:spcAft>
          <a:spcPts val="0"/>
        </a:spcAft>
        <a:buClrTx/>
        <a:buSzPct val="100000"/>
        <a:buFont typeface="Arial"/>
        <a:buChar char="•"/>
        <a:tabLst/>
        <a:defRPr b="0" baseline="0" cap="none" i="0" spc="0" strike="noStrike" sz="10000" u="none">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43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43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43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43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43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43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43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43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43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hyperlink" Target="https://doi.org/10.1371/journal.pone.0225040" TargetMode="External"/><Relationship Id="rId5" Type="http://schemas.openxmlformats.org/officeDocument/2006/relationships/hyperlink" Target="https://doi.org/10.1007/s11031-006-9004-2" TargetMode="External"/><Relationship Id="rId6" Type="http://schemas.openxmlformats.org/officeDocument/2006/relationships/hyperlink" Target="https://doi.org/10.1037/0033-2909.98.2.219" TargetMode="External"/><Relationship Id="rId7" Type="http://schemas.openxmlformats.org/officeDocument/2006/relationships/image" Target="../media/image1.jpeg"/><Relationship Id="rId8" Type="http://schemas.openxmlformats.org/officeDocument/2006/relationships/image" Target="../media/image2.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ext Box 735"/>
          <p:cNvSpPr txBox="1"/>
          <p:nvPr/>
        </p:nvSpPr>
        <p:spPr>
          <a:xfrm>
            <a:off x="4022323" y="825019"/>
            <a:ext cx="23892166" cy="3302001"/>
          </a:xfrm>
          <a:prstGeom prst="rect">
            <a:avLst/>
          </a:prstGeom>
          <a:ln w="12700">
            <a:miter lim="400000"/>
          </a:ln>
          <a:extLst>
            <a:ext uri="{C572A759-6A51-4108-AA02-DFA0A04FC94B}">
              <ma14:wrappingTextBoxFlag xmlns:ma14="http://schemas.microsoft.com/office/mac/drawingml/2011/main" val="1"/>
            </a:ext>
          </a:extLst>
        </p:spPr>
        <p:txBody>
          <a:bodyPr lIns="457200" tIns="457200" rIns="457200" bIns="457200">
            <a:spAutoFit/>
          </a:bodyPr>
          <a:lstStyle>
            <a:lvl1pPr algn="ctr" defTabSz="908050">
              <a:defRPr b="1" sz="8000">
                <a:latin typeface="Cambria"/>
                <a:ea typeface="Cambria"/>
                <a:cs typeface="Cambria"/>
                <a:sym typeface="Cambria"/>
              </a:defRPr>
            </a:lvl1pPr>
          </a:lstStyle>
          <a:p>
            <a:pPr/>
            <a:r>
              <a:t>Violence and Its Long-term Impact on Adult Social Outcomes</a:t>
            </a:r>
          </a:p>
        </p:txBody>
      </p:sp>
      <p:sp>
        <p:nvSpPr>
          <p:cNvPr id="95" name="Text Box 736"/>
          <p:cNvSpPr txBox="1"/>
          <p:nvPr/>
        </p:nvSpPr>
        <p:spPr>
          <a:xfrm>
            <a:off x="5590097" y="4171381"/>
            <a:ext cx="21251465" cy="1868535"/>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lvl1pPr algn="ctr" defTabSz="908050">
              <a:defRPr sz="6000">
                <a:latin typeface="Cambria"/>
                <a:ea typeface="Cambria"/>
                <a:cs typeface="Cambria"/>
                <a:sym typeface="Cambria"/>
              </a:defRPr>
            </a:lvl1pPr>
          </a:lstStyle>
          <a:p>
            <a:pPr/>
            <a:r>
              <a:t>Herman Bikoko, Quantitative Analysis Center, Wesleyan University</a:t>
            </a:r>
          </a:p>
        </p:txBody>
      </p:sp>
      <p:pic>
        <p:nvPicPr>
          <p:cNvPr id="96" name="Picture 182" descr="Picture 182"/>
          <p:cNvPicPr>
            <a:picLocks noChangeAspect="1"/>
          </p:cNvPicPr>
          <p:nvPr/>
        </p:nvPicPr>
        <p:blipFill>
          <a:blip r:embed="rId2">
            <a:extLst/>
          </a:blip>
          <a:stretch>
            <a:fillRect/>
          </a:stretch>
        </p:blipFill>
        <p:spPr>
          <a:xfrm>
            <a:off x="27203400" y="2209800"/>
            <a:ext cx="4894263" cy="1552575"/>
          </a:xfrm>
          <a:prstGeom prst="rect">
            <a:avLst/>
          </a:prstGeom>
          <a:ln>
            <a:solidFill>
              <a:srgbClr val="000000"/>
            </a:solidFill>
            <a:miter/>
          </a:ln>
        </p:spPr>
      </p:pic>
      <p:pic>
        <p:nvPicPr>
          <p:cNvPr id="97" name="Picture 183" descr="Picture 183"/>
          <p:cNvPicPr>
            <a:picLocks noChangeAspect="1"/>
          </p:cNvPicPr>
          <p:nvPr/>
        </p:nvPicPr>
        <p:blipFill>
          <a:blip r:embed="rId3">
            <a:extLst/>
          </a:blip>
          <a:stretch>
            <a:fillRect/>
          </a:stretch>
        </p:blipFill>
        <p:spPr>
          <a:xfrm>
            <a:off x="1098578" y="1544422"/>
            <a:ext cx="3475038" cy="3284538"/>
          </a:xfrm>
          <a:prstGeom prst="rect">
            <a:avLst/>
          </a:prstGeom>
          <a:ln w="12700">
            <a:miter lim="400000"/>
          </a:ln>
        </p:spPr>
      </p:pic>
      <p:sp>
        <p:nvSpPr>
          <p:cNvPr id="98" name="Text Box 703"/>
          <p:cNvSpPr txBox="1"/>
          <p:nvPr/>
        </p:nvSpPr>
        <p:spPr>
          <a:xfrm>
            <a:off x="1454859" y="8231057"/>
            <a:ext cx="13864094" cy="6745441"/>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p>
            <a:pPr marL="513644" indent="-513644" defTabSz="355600">
              <a:buSzPct val="100000"/>
              <a:buFont typeface="Menlo Regular"/>
              <a:buChar char="•"/>
              <a:defRPr sz="2800">
                <a:latin typeface="Helvetica Neue"/>
                <a:ea typeface="Helvetica Neue"/>
                <a:cs typeface="Helvetica Neue"/>
                <a:sym typeface="Helvetica Neue"/>
              </a:defRPr>
            </a:pPr>
            <a:r>
              <a:rPr b="1"/>
              <a:t>Violence as a developmental influence</a:t>
            </a:r>
            <a:r>
              <a:t>: Violence in early life is a significant factor potentially influencing a range of adult outcomes. Past research predominantly focuses on immediate or short-term effects, such as trauma or behavioral issues during childhood and adolescence.</a:t>
            </a:r>
          </a:p>
          <a:p>
            <a:pPr marL="513644" indent="-513644" defTabSz="355600">
              <a:buSzPct val="100000"/>
              <a:buFont typeface="Menlo Regular"/>
              <a:buChar char="•"/>
              <a:defRPr sz="2800">
                <a:latin typeface="Helvetica Neue"/>
                <a:ea typeface="Helvetica Neue"/>
                <a:cs typeface="Helvetica Neue"/>
                <a:sym typeface="Helvetica Neue"/>
              </a:defRPr>
            </a:pPr>
            <a:r>
              <a:rPr b="1"/>
              <a:t>Gaps in current understanding</a:t>
            </a:r>
            <a:r>
              <a:t>: While the immediate impacts of violence are well-documented, less is known about how early exposure to violence influences long-term social integration and participation in adulthood. This gap highlights the need for a deeper exploration of violence's prolonged effects.</a:t>
            </a:r>
          </a:p>
          <a:p>
            <a:pPr marL="513644" indent="-513644" defTabSz="355600">
              <a:buSzPct val="100000"/>
              <a:buFont typeface="Menlo Regular"/>
              <a:buChar char="•"/>
              <a:defRPr sz="2800">
                <a:latin typeface="Helvetica Neue"/>
                <a:ea typeface="Helvetica Neue"/>
                <a:cs typeface="Helvetica Neue"/>
                <a:sym typeface="Helvetica Neue"/>
              </a:defRPr>
            </a:pPr>
            <a:r>
              <a:rPr b="1"/>
              <a:t>Exploring new dimensions</a:t>
            </a:r>
            <a:r>
              <a:t>: Recent studies suggest that experiences of violence could shape adult behaviors in complex ways, possibly affecting social engagement, marital status, and community involvement. However, most research has not distinguished the impacts of being a perpetrator from that on a victim.</a:t>
            </a:r>
          </a:p>
          <a:p>
            <a:pPr marL="513644" indent="-513644" defTabSz="355600">
              <a:buSzPct val="100000"/>
              <a:buFont typeface="Menlo Regular"/>
              <a:buChar char="•"/>
              <a:defRPr sz="2800">
                <a:latin typeface="Helvetica Neue"/>
                <a:ea typeface="Helvetica Neue"/>
                <a:cs typeface="Helvetica Neue"/>
                <a:sym typeface="Helvetica Neue"/>
              </a:defRPr>
            </a:pPr>
            <a:r>
              <a:rPr b="1"/>
              <a:t>Hypothesis and potential mechanisms</a:t>
            </a:r>
            <a:r>
              <a:t>: This study hypothesizes that exposure to violence in early life may correlate with decreased social participation in adulthood.</a:t>
            </a:r>
            <a:r>
              <a:rPr>
                <a:latin typeface="Times New Roman"/>
                <a:ea typeface="Times New Roman"/>
                <a:cs typeface="Times New Roman"/>
                <a:sym typeface="Times New Roman"/>
              </a:rPr>
              <a:t>(Lilly, M. M., Roberts, Y. H., &amp; Beitel, M., 2015).</a:t>
            </a:r>
            <a:endParaRPr>
              <a:latin typeface="Times New Roman"/>
              <a:ea typeface="Times New Roman"/>
              <a:cs typeface="Times New Roman"/>
              <a:sym typeface="Times New Roman"/>
            </a:endParaRPr>
          </a:p>
        </p:txBody>
      </p:sp>
      <p:sp>
        <p:nvSpPr>
          <p:cNvPr id="99" name="Text Box 736"/>
          <p:cNvSpPr txBox="1"/>
          <p:nvPr/>
        </p:nvSpPr>
        <p:spPr>
          <a:xfrm>
            <a:off x="1886898" y="6425017"/>
            <a:ext cx="11693924" cy="979535"/>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lvl1pPr defTabSz="908050">
              <a:defRPr b="1" sz="6000">
                <a:solidFill>
                  <a:schemeClr val="accent6"/>
                </a:solidFill>
                <a:latin typeface="Cambria"/>
                <a:ea typeface="Cambria"/>
                <a:cs typeface="Cambria"/>
                <a:sym typeface="Cambria"/>
              </a:defRPr>
            </a:lvl1pPr>
          </a:lstStyle>
          <a:p>
            <a:pPr/>
            <a:r>
              <a:t>Introduction</a:t>
            </a:r>
          </a:p>
        </p:txBody>
      </p:sp>
      <p:sp>
        <p:nvSpPr>
          <p:cNvPr id="100" name="Text Box 703"/>
          <p:cNvSpPr txBox="1"/>
          <p:nvPr/>
        </p:nvSpPr>
        <p:spPr>
          <a:xfrm>
            <a:off x="2292212" y="18080076"/>
            <a:ext cx="29606880" cy="561756"/>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lvl1pPr defTabSz="908050">
              <a:spcBef>
                <a:spcPts val="1200"/>
              </a:spcBef>
              <a:buClr>
                <a:srgbClr val="FF0000"/>
              </a:buClr>
              <a:buSzPct val="100000"/>
              <a:buChar char="▪"/>
              <a:tabLst>
                <a:tab pos="914400" algn="l"/>
              </a:tabLst>
              <a:defRPr sz="3200">
                <a:latin typeface="Franklin Gothic Book"/>
                <a:ea typeface="Franklin Gothic Book"/>
                <a:cs typeface="Franklin Gothic Book"/>
                <a:sym typeface="Franklin Gothic Book"/>
              </a:defRPr>
            </a:lvl1pPr>
          </a:lstStyle>
          <a:p>
            <a:pPr/>
            <a:r>
              <a:t>Is violence, whether perpetrated or experienced, related to outcomes in adulthood?</a:t>
            </a:r>
          </a:p>
        </p:txBody>
      </p:sp>
      <p:sp>
        <p:nvSpPr>
          <p:cNvPr id="101" name="Text Box 703"/>
          <p:cNvSpPr txBox="1"/>
          <p:nvPr/>
        </p:nvSpPr>
        <p:spPr>
          <a:xfrm>
            <a:off x="16871133" y="7450417"/>
            <a:ext cx="14107468" cy="8295457"/>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p>
            <a:pPr defTabSz="355600">
              <a:defRPr b="1" sz="2800">
                <a:latin typeface="Helvetica Neue"/>
                <a:ea typeface="Helvetica Neue"/>
                <a:cs typeface="Helvetica Neue"/>
                <a:sym typeface="Helvetica Neue"/>
              </a:defRPr>
            </a:pPr>
            <a:r>
              <a:t>Sample</a:t>
            </a:r>
            <a:endParaRPr b="0"/>
          </a:p>
          <a:p>
            <a:pPr marL="513644" indent="-513644" defTabSz="355600">
              <a:buSzPct val="100000"/>
              <a:buFont typeface="Menlo Regular"/>
              <a:buChar char="•"/>
              <a:defRPr sz="2800">
                <a:latin typeface="Helvetica Neue"/>
                <a:ea typeface="Helvetica Neue"/>
                <a:cs typeface="Helvetica Neue"/>
                <a:sym typeface="Helvetica Neue"/>
              </a:defRPr>
            </a:pPr>
            <a:r>
              <a:rPr b="1"/>
              <a:t>Population</a:t>
            </a:r>
            <a:r>
              <a:t>: The study analyzed data from adults who reported experiences of violence during childhood or adolescence. This included both perpetrators and victims of violence.</a:t>
            </a:r>
          </a:p>
          <a:p>
            <a:pPr marL="513644" indent="-513644" defTabSz="355600">
              <a:buSzPct val="100000"/>
              <a:buFont typeface="Menlo Regular"/>
              <a:buChar char="•"/>
              <a:defRPr sz="2800">
                <a:latin typeface="Helvetica Neue"/>
                <a:ea typeface="Helvetica Neue"/>
                <a:cs typeface="Helvetica Neue"/>
                <a:sym typeface="Helvetica Neue"/>
              </a:defRPr>
            </a:pPr>
            <a:r>
              <a:rPr b="1"/>
              <a:t>Source</a:t>
            </a:r>
            <a:r>
              <a:t>: Data were drawn from a longitudinal study tracking individuals from early childhood into adulthood, ensuring a comprehensive view of their development and societal interactions.</a:t>
            </a:r>
          </a:p>
          <a:p>
            <a:pPr defTabSz="355600">
              <a:defRPr b="1" sz="2800">
                <a:latin typeface="Helvetica Neue"/>
                <a:ea typeface="Helvetica Neue"/>
                <a:cs typeface="Helvetica Neue"/>
                <a:sym typeface="Helvetica Neue"/>
              </a:defRPr>
            </a:pPr>
            <a:r>
              <a:t>Data Collection</a:t>
            </a:r>
            <a:endParaRPr b="0"/>
          </a:p>
          <a:p>
            <a:pPr marL="513644" indent="-513644" defTabSz="355600">
              <a:buSzPct val="100000"/>
              <a:buFont typeface="Menlo Regular"/>
              <a:buChar char="•"/>
              <a:defRPr sz="2800">
                <a:latin typeface="Helvetica Neue"/>
                <a:ea typeface="Helvetica Neue"/>
                <a:cs typeface="Helvetica Neue"/>
                <a:sym typeface="Helvetica Neue"/>
              </a:defRPr>
            </a:pPr>
            <a:r>
              <a:rPr b="1"/>
              <a:t>Survey Instruments</a:t>
            </a:r>
            <a:r>
              <a:t>: Participants were assessed through various standardized tools that measure exposure to violence, mental health status, and social outcomes.</a:t>
            </a:r>
          </a:p>
          <a:p>
            <a:pPr marL="513644" indent="-513644" defTabSz="355600">
              <a:buSzPct val="100000"/>
              <a:buFont typeface="Menlo Regular"/>
              <a:buChar char="•"/>
              <a:defRPr sz="2800">
                <a:latin typeface="Helvetica Neue"/>
                <a:ea typeface="Helvetica Neue"/>
                <a:cs typeface="Helvetica Neue"/>
                <a:sym typeface="Helvetica Neue"/>
              </a:defRPr>
            </a:pPr>
            <a:r>
              <a:rPr b="1"/>
              <a:t>Variables Measured</a:t>
            </a:r>
            <a:r>
              <a:t>: Key variables included frequency of violent incidents, types of violence (perpetrated and experienced), social participation in adulthood (measured through social gatherings, community involvement), and marital status.</a:t>
            </a:r>
          </a:p>
          <a:p>
            <a:pPr defTabSz="355600">
              <a:defRPr b="1" sz="2800">
                <a:latin typeface="Helvetica Neue"/>
                <a:ea typeface="Helvetica Neue"/>
                <a:cs typeface="Helvetica Neue"/>
                <a:sym typeface="Helvetica Neue"/>
              </a:defRPr>
            </a:pPr>
            <a:r>
              <a:t>Statistical Methods</a:t>
            </a:r>
            <a:endParaRPr b="0"/>
          </a:p>
          <a:p>
            <a:pPr marL="513644" indent="-513644" defTabSz="355600">
              <a:buSzPct val="100000"/>
              <a:buFont typeface="Menlo Regular"/>
              <a:buChar char="•"/>
              <a:defRPr sz="2800">
                <a:latin typeface="Helvetica Neue"/>
                <a:ea typeface="Helvetica Neue"/>
                <a:cs typeface="Helvetica Neue"/>
                <a:sym typeface="Helvetica Neue"/>
              </a:defRPr>
            </a:pPr>
            <a:r>
              <a:rPr b="1"/>
              <a:t>Analysis Tools</a:t>
            </a:r>
            <a:r>
              <a:t>: Data were managed and analyzed using SAS software, employing techniques such as logistic regression, ANOVA, and frequency distribution analysis to explore the relationships between early violence exposure and adult outcomes.</a:t>
            </a:r>
          </a:p>
          <a:p>
            <a:pPr marL="513644" indent="-513644" defTabSz="355600">
              <a:buSzPct val="100000"/>
              <a:buFont typeface="Menlo Regular"/>
              <a:buChar char="•"/>
              <a:defRPr sz="2800">
                <a:latin typeface="Helvetica Neue"/>
                <a:ea typeface="Helvetica Neue"/>
                <a:cs typeface="Helvetica Neue"/>
                <a:sym typeface="Helvetica Neue"/>
              </a:defRPr>
            </a:pPr>
            <a:r>
              <a:rPr b="1"/>
              <a:t>Handling Missing Data</a:t>
            </a:r>
            <a:r>
              <a:t>: Procedures were implemented to address and mitigate the impact of missing data on the study's findings</a:t>
            </a:r>
          </a:p>
        </p:txBody>
      </p:sp>
      <p:sp>
        <p:nvSpPr>
          <p:cNvPr id="102" name="Text Box 703"/>
          <p:cNvSpPr txBox="1"/>
          <p:nvPr/>
        </p:nvSpPr>
        <p:spPr>
          <a:xfrm>
            <a:off x="22700460" y="23589428"/>
            <a:ext cx="8539920" cy="11505402"/>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p>
            <a:pPr marL="513644" indent="-513644" defTabSz="355600">
              <a:buSzPct val="100000"/>
              <a:buFont typeface="Menlo Regular"/>
              <a:buChar char="•"/>
              <a:defRPr sz="2400">
                <a:latin typeface="Helvetica Neue"/>
                <a:ea typeface="Helvetica Neue"/>
                <a:cs typeface="Helvetica Neue"/>
                <a:sym typeface="Helvetica Neue"/>
              </a:defRPr>
            </a:pPr>
            <a:r>
              <a:rPr b="1"/>
              <a:t>Sensitivity to Social Outcomes</a:t>
            </a:r>
            <a:r>
              <a:t>: Individuals who experienced or perpetrated violence during their formative years show different levels of social participation in adulthood. Similar to how individuals with major depression or specific phobias may have heightened sensitivity to nicotine dependence, those exposed to violence may be particularly vulnerable to social disengagement.</a:t>
            </a:r>
          </a:p>
          <a:p>
            <a:pPr marL="513644" indent="-513644" defTabSz="355600">
              <a:buSzPct val="100000"/>
              <a:buFont typeface="Menlo Regular"/>
              <a:buChar char="•"/>
              <a:defRPr sz="2400">
                <a:latin typeface="Helvetica Neue"/>
                <a:ea typeface="Helvetica Neue"/>
                <a:cs typeface="Helvetica Neue"/>
                <a:sym typeface="Helvetica Neue"/>
              </a:defRPr>
            </a:pPr>
            <a:r>
              <a:rPr b="1"/>
              <a:t>Modulating Factors</a:t>
            </a:r>
            <a:r>
              <a:t>: Just as individuals with alcohol dependence may respond differently to nicotine depending on the levels of consumption, the impact of violence on social outcomes appears to vary. Those with repeated or severe exposure to violence often report greater challenges in social settings compared to those with less severe experiences.</a:t>
            </a:r>
          </a:p>
          <a:p>
            <a:pPr marL="513644" indent="-513644" defTabSz="355600">
              <a:buSzPct val="100000"/>
              <a:buFont typeface="Menlo Regular"/>
              <a:buChar char="•"/>
              <a:defRPr sz="2400">
                <a:latin typeface="Helvetica Neue"/>
                <a:ea typeface="Helvetica Neue"/>
                <a:cs typeface="Helvetica Neue"/>
                <a:sym typeface="Helvetica Neue"/>
              </a:defRPr>
            </a:pPr>
            <a:r>
              <a:rPr b="1"/>
              <a:t>Data Interpretation and Limitations</a:t>
            </a:r>
            <a:r>
              <a:t>: Notably, our findings are based on cross-sectional data, which limits our ability to infer causation or track how social outcomes evolve over time following early exposure to violence. The study does not account for all possible confounding factors such as socioeconomic status or subsequent life events that could influence adult behavior.</a:t>
            </a:r>
          </a:p>
          <a:p>
            <a:pPr marL="513644" indent="-513644" defTabSz="355600">
              <a:buSzPct val="100000"/>
              <a:buFont typeface="Menlo Regular"/>
              <a:buChar char="•"/>
              <a:defRPr sz="2400">
                <a:latin typeface="Helvetica Neue"/>
                <a:ea typeface="Helvetica Neue"/>
                <a:cs typeface="Helvetica Neue"/>
                <a:sym typeface="Helvetica Neue"/>
              </a:defRPr>
            </a:pPr>
            <a:r>
              <a:rPr b="1"/>
              <a:t>Need for Further Research</a:t>
            </a:r>
            <a:r>
              <a:t>: Further research is needed to determine whether the observed differences in social participation are primarily driven by psychological changes associated with early violence exposure or if other factors, such as changes in social environment or ongoing stress, play more significant roles. Additionally, a more comprehensive look that assess confounding and moderating variables. For example, a moderating variable could be religiosity.</a:t>
            </a:r>
          </a:p>
        </p:txBody>
      </p:sp>
      <p:sp>
        <p:nvSpPr>
          <p:cNvPr id="103" name="Rectangle 27"/>
          <p:cNvSpPr txBox="1"/>
          <p:nvPr/>
        </p:nvSpPr>
        <p:spPr>
          <a:xfrm>
            <a:off x="22403758" y="37250070"/>
            <a:ext cx="9599282" cy="237178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nSpc>
                <a:spcPct val="90000"/>
              </a:lnSpc>
              <a:defRPr sz="2800">
                <a:latin typeface="Franklin Gothic Book"/>
                <a:ea typeface="Franklin Gothic Book"/>
                <a:cs typeface="Franklin Gothic Book"/>
                <a:sym typeface="Franklin Gothic Book"/>
              </a:defRPr>
            </a:pPr>
            <a:r>
              <a:t>(Lilly, M. M., Roberts, Y. H., &amp; Beitel, M., 2015).</a:t>
            </a:r>
          </a:p>
          <a:p>
            <a:pPr defTabSz="355600">
              <a:defRPr sz="2800">
                <a:latin typeface="Helvetica Neue"/>
                <a:ea typeface="Helvetica Neue"/>
                <a:cs typeface="Helvetica Neue"/>
                <a:sym typeface="Helvetica Neue"/>
              </a:defRPr>
            </a:pPr>
            <a:r>
              <a:t>Adjei, S. B., &amp; Mpiani, A. (2022)</a:t>
            </a:r>
          </a:p>
          <a:p>
            <a:pPr defTabSz="355600">
              <a:defRPr sz="2800">
                <a:latin typeface="Helvetica Neue"/>
                <a:ea typeface="Helvetica Neue"/>
                <a:cs typeface="Helvetica Neue"/>
                <a:sym typeface="Helvetica Neue"/>
              </a:defRPr>
            </a:pPr>
            <a:r>
              <a:t>Gonçalves, M., &amp; Gonçalves de Bernardin, J. P. (2020)</a:t>
            </a:r>
          </a:p>
          <a:p>
            <a:pPr defTabSz="355600">
              <a:defRPr sz="2800">
                <a:latin typeface="Helvetica Neue"/>
                <a:ea typeface="Helvetica Neue"/>
                <a:cs typeface="Helvetica Neue"/>
                <a:sym typeface="Helvetica Neue"/>
              </a:defRPr>
            </a:pPr>
            <a:r>
              <a:t>Band-Winterstein, T., &amp; Freund, A. (2018)</a:t>
            </a:r>
          </a:p>
          <a:p>
            <a:pPr defTabSz="355600">
              <a:defRPr sz="1300">
                <a:latin typeface="Helvetica Neue"/>
                <a:ea typeface="Helvetica Neue"/>
                <a:cs typeface="Helvetica Neue"/>
                <a:sym typeface="Helvetica Neue"/>
              </a:defRPr>
            </a:pPr>
            <a:r>
              <a:rPr sz="2800"/>
              <a:t>Rasool, S., &amp; Suleman, M. (2016)</a:t>
            </a:r>
            <a:br>
              <a:rPr>
                <a:latin typeface="Franklin Gothic Book"/>
                <a:ea typeface="Franklin Gothic Book"/>
                <a:cs typeface="Franklin Gothic Book"/>
                <a:sym typeface="Franklin Gothic Book"/>
              </a:rPr>
            </a:br>
          </a:p>
        </p:txBody>
      </p:sp>
      <p:sp>
        <p:nvSpPr>
          <p:cNvPr id="104" name="Text Box 736"/>
          <p:cNvSpPr txBox="1"/>
          <p:nvPr/>
        </p:nvSpPr>
        <p:spPr>
          <a:xfrm>
            <a:off x="16833001" y="6409411"/>
            <a:ext cx="11693923" cy="979535"/>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lvl1pPr defTabSz="908050">
              <a:defRPr b="1" sz="6000">
                <a:solidFill>
                  <a:schemeClr val="accent6"/>
                </a:solidFill>
                <a:latin typeface="Cambria"/>
                <a:ea typeface="Cambria"/>
                <a:cs typeface="Cambria"/>
                <a:sym typeface="Cambria"/>
              </a:defRPr>
            </a:lvl1pPr>
          </a:lstStyle>
          <a:p>
            <a:pPr/>
            <a:r>
              <a:t>Methods</a:t>
            </a:r>
          </a:p>
        </p:txBody>
      </p:sp>
      <p:sp>
        <p:nvSpPr>
          <p:cNvPr id="105" name="Rectangle 701"/>
          <p:cNvSpPr/>
          <p:nvPr/>
        </p:nvSpPr>
        <p:spPr>
          <a:xfrm>
            <a:off x="1290226" y="17380309"/>
            <a:ext cx="30202146" cy="2730665"/>
          </a:xfrm>
          <a:prstGeom prst="rect">
            <a:avLst/>
          </a:prstGeom>
          <a:ln w="76200">
            <a:solidFill>
              <a:srgbClr val="C5E0B4"/>
            </a:solidFill>
            <a:miter/>
          </a:ln>
        </p:spPr>
        <p:txBody>
          <a:bodyPr lIns="45719" rIns="45719" anchor="ctr"/>
          <a:lstStyle/>
          <a:p>
            <a:pPr>
              <a:defRPr sz="4000">
                <a:latin typeface="Arial"/>
                <a:ea typeface="Arial"/>
                <a:cs typeface="Arial"/>
                <a:sym typeface="Arial"/>
              </a:defRPr>
            </a:pPr>
          </a:p>
        </p:txBody>
      </p:sp>
      <p:sp>
        <p:nvSpPr>
          <p:cNvPr id="106" name="Text Box 736"/>
          <p:cNvSpPr txBox="1"/>
          <p:nvPr/>
        </p:nvSpPr>
        <p:spPr>
          <a:xfrm>
            <a:off x="11757253" y="16081937"/>
            <a:ext cx="8917153" cy="97953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267" tIns="45267" rIns="45267" bIns="45267">
            <a:spAutoFit/>
          </a:bodyPr>
          <a:lstStyle>
            <a:lvl1pPr algn="ctr" defTabSz="908050">
              <a:defRPr b="1" sz="6000">
                <a:solidFill>
                  <a:schemeClr val="accent6"/>
                </a:solidFill>
                <a:latin typeface="Cambria"/>
                <a:ea typeface="Cambria"/>
                <a:cs typeface="Cambria"/>
                <a:sym typeface="Cambria"/>
              </a:defRPr>
            </a:lvl1pPr>
          </a:lstStyle>
          <a:p>
            <a:pPr/>
            <a:r>
              <a:t>Research Question(s)</a:t>
            </a:r>
          </a:p>
        </p:txBody>
      </p:sp>
      <p:sp>
        <p:nvSpPr>
          <p:cNvPr id="107" name="Straight Connector 7"/>
          <p:cNvSpPr/>
          <p:nvPr/>
        </p:nvSpPr>
        <p:spPr>
          <a:xfrm flipH="1">
            <a:off x="16215830" y="6084276"/>
            <a:ext cx="1" cy="9425356"/>
          </a:xfrm>
          <a:prstGeom prst="line">
            <a:avLst/>
          </a:prstGeom>
          <a:ln w="76200">
            <a:solidFill>
              <a:srgbClr val="C5E0B4"/>
            </a:solidFill>
            <a:miter/>
          </a:ln>
        </p:spPr>
        <p:txBody>
          <a:bodyPr lIns="45719" rIns="45719"/>
          <a:lstStyle/>
          <a:p>
            <a:pPr/>
          </a:p>
        </p:txBody>
      </p:sp>
      <p:sp>
        <p:nvSpPr>
          <p:cNvPr id="108" name="Text Box 703"/>
          <p:cNvSpPr txBox="1"/>
          <p:nvPr/>
        </p:nvSpPr>
        <p:spPr>
          <a:xfrm>
            <a:off x="1572345" y="21981652"/>
            <a:ext cx="9123237" cy="21020744"/>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p>
            <a:pPr defTabSz="355600">
              <a:defRPr b="1" sz="3400">
                <a:latin typeface="Helvetica Neue"/>
                <a:ea typeface="Helvetica Neue"/>
                <a:cs typeface="Helvetica Neue"/>
                <a:sym typeface="Helvetica Neue"/>
              </a:defRPr>
            </a:pPr>
            <a:r>
              <a:t>Univariate Analysis</a:t>
            </a:r>
          </a:p>
          <a:p>
            <a:pPr marL="513644" indent="-513644" defTabSz="355600">
              <a:buSzPct val="100000"/>
              <a:buFont typeface="Menlo Regular"/>
              <a:buChar char="•"/>
              <a:defRPr sz="3400">
                <a:latin typeface="Helvetica Neue"/>
                <a:ea typeface="Helvetica Neue"/>
                <a:cs typeface="Helvetica Neue"/>
                <a:sym typeface="Helvetica Neue"/>
              </a:defRPr>
            </a:pPr>
            <a:r>
              <a:rPr b="1"/>
              <a:t>Prevalence of Violence Exposure</a:t>
            </a:r>
            <a:r>
              <a:t>: A significant portion of the study's participants reported exposure to violence during childhood. The analysis shows that 65% of participants experienced or perpetrated violence before the age of 18.</a:t>
            </a:r>
          </a:p>
          <a:p>
            <a:pPr marL="513644" indent="-513644" defTabSz="355600">
              <a:buSzPct val="100000"/>
              <a:buFont typeface="Menlo Regular"/>
              <a:buChar char="•"/>
              <a:defRPr sz="3400">
                <a:latin typeface="Helvetica Neue"/>
                <a:ea typeface="Helvetica Neue"/>
                <a:cs typeface="Helvetica Neue"/>
                <a:sym typeface="Helvetica Neue"/>
              </a:defRPr>
            </a:pPr>
            <a:r>
              <a:rPr b="1"/>
              <a:t>Social Outcomes in Adulthood</a:t>
            </a:r>
            <a:r>
              <a:t>: Nearly 60% of these individuals reported difficulties in social integration and lower participation in social gatherings as adults.</a:t>
            </a:r>
          </a:p>
          <a:p>
            <a:pPr defTabSz="355600">
              <a:defRPr b="1" sz="3400">
                <a:latin typeface="Helvetica Neue"/>
                <a:ea typeface="Helvetica Neue"/>
                <a:cs typeface="Helvetica Neue"/>
                <a:sym typeface="Helvetica Neue"/>
              </a:defRPr>
            </a:pPr>
            <a:r>
              <a:t>Bivariate Analysis</a:t>
            </a:r>
          </a:p>
          <a:p>
            <a:pPr marL="513644" indent="-513644" defTabSz="355600">
              <a:buSzPct val="100000"/>
              <a:buFont typeface="Menlo Regular"/>
              <a:buChar char="•"/>
              <a:defRPr sz="3400">
                <a:latin typeface="Helvetica Neue"/>
                <a:ea typeface="Helvetica Neue"/>
                <a:cs typeface="Helvetica Neue"/>
                <a:sym typeface="Helvetica Neue"/>
              </a:defRPr>
            </a:pPr>
            <a:r>
              <a:rPr b="1"/>
              <a:t>Violence and Social Participation</a:t>
            </a:r>
            <a:r>
              <a:t>: Participants with a history of violence exposure were more likely to report lower social participation in adulthood compared to those without such a history. The difference in social participation rates was statistically significant (χ²=15.2, p&lt;.01), although not practically so.</a:t>
            </a:r>
          </a:p>
          <a:p>
            <a:pPr marL="513644" indent="-513644" defTabSz="355600">
              <a:buSzPct val="100000"/>
              <a:buFont typeface="Menlo Regular"/>
              <a:buChar char="•"/>
              <a:defRPr sz="3400">
                <a:latin typeface="Helvetica Neue"/>
                <a:ea typeface="Helvetica Neue"/>
                <a:cs typeface="Helvetica Neue"/>
                <a:sym typeface="Helvetica Neue"/>
              </a:defRPr>
            </a:pPr>
            <a:r>
              <a:rPr b="1"/>
              <a:t>Marital Status</a:t>
            </a:r>
            <a:r>
              <a:t>: Exposure to violence was also associated with a lower likelihood of being married or in a stable relationship, with 50% of exposed individuals reporting they were unmarried, compared to 40% of those not exposed (χ²=9.8, p&lt;.05).</a:t>
            </a:r>
          </a:p>
          <a:p>
            <a:pPr defTabSz="355600">
              <a:defRPr b="1" sz="3400">
                <a:latin typeface="Helvetica Neue"/>
                <a:ea typeface="Helvetica Neue"/>
                <a:cs typeface="Helvetica Neue"/>
                <a:sym typeface="Helvetica Neue"/>
              </a:defRPr>
            </a:pPr>
            <a:r>
              <a:t>Multivariate Analysis</a:t>
            </a:r>
          </a:p>
          <a:p>
            <a:pPr marL="513644" indent="-513644" defTabSz="355600">
              <a:buSzPct val="100000"/>
              <a:buFont typeface="Menlo Regular"/>
              <a:buChar char="•"/>
              <a:defRPr sz="3400">
                <a:latin typeface="Helvetica Neue"/>
                <a:ea typeface="Helvetica Neue"/>
                <a:cs typeface="Helvetica Neue"/>
                <a:sym typeface="Helvetica Neue"/>
              </a:defRPr>
            </a:pPr>
            <a:r>
              <a:rPr b="1"/>
              <a:t>Adjusting for Confounding Factors</a:t>
            </a:r>
            <a:r>
              <a:t>: After adjusting for demographic variables and early life socioeconomic status, the association between violence exposure and social participation remained statistically significant.</a:t>
            </a:r>
          </a:p>
          <a:p>
            <a:pPr marL="513644" indent="-513644" defTabSz="355600">
              <a:buSzPct val="100000"/>
              <a:buFont typeface="Menlo Regular"/>
              <a:buChar char="•"/>
              <a:defRPr sz="3400">
                <a:latin typeface="Helvetica Neue"/>
                <a:ea typeface="Helvetica Neue"/>
                <a:cs typeface="Helvetica Neue"/>
                <a:sym typeface="Helvetica Neue"/>
              </a:defRPr>
            </a:pPr>
            <a:r>
              <a:rPr b="1"/>
              <a:t>Interaction Effects</a:t>
            </a:r>
            <a:r>
              <a:t>: The interaction between the type of violence (perpetrated vs. experienced) and social outcomes was analyzed. The data suggest that individuals who experienced violence are slightly more likely to suffer from social disengagement than those who perpetrated violence, although a stronger gap was not seen. </a:t>
            </a:r>
          </a:p>
        </p:txBody>
      </p:sp>
      <p:sp>
        <p:nvSpPr>
          <p:cNvPr id="109" name="Text Box 736"/>
          <p:cNvSpPr txBox="1"/>
          <p:nvPr/>
        </p:nvSpPr>
        <p:spPr>
          <a:xfrm>
            <a:off x="1627401" y="20995397"/>
            <a:ext cx="11693924" cy="979535"/>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lvl1pPr defTabSz="908050">
              <a:defRPr b="1" sz="6000">
                <a:solidFill>
                  <a:schemeClr val="accent6"/>
                </a:solidFill>
                <a:latin typeface="Cambria"/>
                <a:ea typeface="Cambria"/>
                <a:cs typeface="Cambria"/>
                <a:sym typeface="Cambria"/>
              </a:defRPr>
            </a:lvl1pPr>
          </a:lstStyle>
          <a:p>
            <a:pPr/>
            <a:r>
              <a:t>Results</a:t>
            </a:r>
          </a:p>
        </p:txBody>
      </p:sp>
      <p:sp>
        <p:nvSpPr>
          <p:cNvPr id="110" name="Straight Connector 54"/>
          <p:cNvSpPr/>
          <p:nvPr/>
        </p:nvSpPr>
        <p:spPr>
          <a:xfrm flipH="1">
            <a:off x="22406940" y="36728400"/>
            <a:ext cx="9690722" cy="0"/>
          </a:xfrm>
          <a:prstGeom prst="line">
            <a:avLst/>
          </a:prstGeom>
          <a:ln w="76200">
            <a:solidFill>
              <a:srgbClr val="C5E0B4"/>
            </a:solidFill>
            <a:miter/>
          </a:ln>
        </p:spPr>
        <p:txBody>
          <a:bodyPr lIns="45719" rIns="45719"/>
          <a:lstStyle/>
          <a:p>
            <a:pPr/>
          </a:p>
        </p:txBody>
      </p:sp>
      <p:sp>
        <p:nvSpPr>
          <p:cNvPr id="111" name="Rectangle 57"/>
          <p:cNvSpPr txBox="1"/>
          <p:nvPr/>
        </p:nvSpPr>
        <p:spPr>
          <a:xfrm>
            <a:off x="12474393" y="27680068"/>
            <a:ext cx="6988025" cy="8714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latin typeface="Franklin Gothic Book"/>
                <a:ea typeface="Franklin Gothic Book"/>
                <a:cs typeface="Franklin Gothic Book"/>
                <a:sym typeface="Franklin Gothic Book"/>
              </a:defRPr>
            </a:lvl1pPr>
          </a:lstStyle>
          <a:p>
            <a:pPr/>
            <a:r>
              <a:t>Figure 1. Social Participation by Violence Exposure</a:t>
            </a:r>
          </a:p>
        </p:txBody>
      </p:sp>
      <p:sp>
        <p:nvSpPr>
          <p:cNvPr id="112" name="Text Box 736"/>
          <p:cNvSpPr txBox="1"/>
          <p:nvPr/>
        </p:nvSpPr>
        <p:spPr>
          <a:xfrm>
            <a:off x="22765504" y="21342827"/>
            <a:ext cx="8144209" cy="979535"/>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lvl1pPr defTabSz="908050">
              <a:defRPr b="1" sz="6000">
                <a:solidFill>
                  <a:schemeClr val="accent6"/>
                </a:solidFill>
                <a:latin typeface="Cambria"/>
                <a:ea typeface="Cambria"/>
                <a:cs typeface="Cambria"/>
                <a:sym typeface="Cambria"/>
              </a:defRPr>
            </a:lvl1pPr>
          </a:lstStyle>
          <a:p>
            <a:pPr/>
            <a:r>
              <a:t>Discussion</a:t>
            </a:r>
          </a:p>
        </p:txBody>
      </p:sp>
      <p:sp>
        <p:nvSpPr>
          <p:cNvPr id="113" name="Rectangle 35"/>
          <p:cNvSpPr txBox="1"/>
          <p:nvPr/>
        </p:nvSpPr>
        <p:spPr>
          <a:xfrm>
            <a:off x="12965185" y="37826553"/>
            <a:ext cx="6988025" cy="401573"/>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spcBef>
                <a:spcPts val="1200"/>
              </a:spcBef>
              <a:defRPr b="1" sz="2000">
                <a:latin typeface="Franklin Gothic Book"/>
                <a:ea typeface="Franklin Gothic Book"/>
                <a:cs typeface="Franklin Gothic Book"/>
                <a:sym typeface="Franklin Gothic Book"/>
              </a:defRPr>
            </a:lvl1pPr>
          </a:lstStyle>
          <a:p>
            <a:pPr/>
            <a:r>
              <a:t>Figure 2: Marital Status by Violence Exposure</a:t>
            </a:r>
          </a:p>
        </p:txBody>
      </p:sp>
      <p:pic>
        <p:nvPicPr>
          <p:cNvPr id="114" name="Screen Shot 2024-05-02 at 2.10.31 PM.png" descr="Screen Shot 2024-05-02 at 2.10.31 PM.png"/>
          <p:cNvPicPr>
            <a:picLocks noChangeAspect="1"/>
          </p:cNvPicPr>
          <p:nvPr/>
        </p:nvPicPr>
        <p:blipFill>
          <a:blip r:embed="rId4">
            <a:extLst/>
          </a:blip>
          <a:stretch>
            <a:fillRect/>
          </a:stretch>
        </p:blipFill>
        <p:spPr>
          <a:xfrm>
            <a:off x="11787709" y="21745410"/>
            <a:ext cx="7848601" cy="589280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Text Box 735"/>
          <p:cNvSpPr txBox="1"/>
          <p:nvPr/>
        </p:nvSpPr>
        <p:spPr>
          <a:xfrm>
            <a:off x="4114800" y="785272"/>
            <a:ext cx="23088600" cy="3225801"/>
          </a:xfrm>
          <a:prstGeom prst="rect">
            <a:avLst/>
          </a:prstGeom>
          <a:ln w="12700">
            <a:miter lim="400000"/>
          </a:ln>
          <a:extLst>
            <a:ext uri="{C572A759-6A51-4108-AA02-DFA0A04FC94B}">
              <ma14:wrappingTextBoxFlag xmlns:ma14="http://schemas.microsoft.com/office/mac/drawingml/2011/main" val="1"/>
            </a:ext>
          </a:extLst>
        </p:spPr>
        <p:txBody>
          <a:bodyPr lIns="457200" tIns="457200" rIns="457200" bIns="457200">
            <a:spAutoFit/>
          </a:bodyPr>
          <a:lstStyle>
            <a:lvl1pPr algn="ctr" defTabSz="908050">
              <a:defRPr sz="8000">
                <a:latin typeface="Georgia"/>
                <a:ea typeface="Georgia"/>
                <a:cs typeface="Georgia"/>
                <a:sym typeface="Georgia"/>
              </a:defRPr>
            </a:lvl1pPr>
          </a:lstStyle>
          <a:p>
            <a:pPr/>
            <a:r>
              <a:t>The relationship between depression and Psychophysical states induced via film </a:t>
            </a:r>
          </a:p>
        </p:txBody>
      </p:sp>
      <p:sp>
        <p:nvSpPr>
          <p:cNvPr id="117" name="Text Box 736"/>
          <p:cNvSpPr txBox="1"/>
          <p:nvPr/>
        </p:nvSpPr>
        <p:spPr>
          <a:xfrm>
            <a:off x="5060280" y="3762375"/>
            <a:ext cx="21251465" cy="890635"/>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lvl1pPr algn="ctr" defTabSz="908050">
              <a:defRPr sz="5400">
                <a:latin typeface="Cambria"/>
                <a:ea typeface="Cambria"/>
                <a:cs typeface="Cambria"/>
                <a:sym typeface="Cambria"/>
              </a:defRPr>
            </a:lvl1pPr>
          </a:lstStyle>
          <a:p>
            <a:pPr/>
            <a:r>
              <a:t>Student Name, Quantitative Analysis Center, Wesleyan University</a:t>
            </a:r>
          </a:p>
        </p:txBody>
      </p:sp>
      <p:pic>
        <p:nvPicPr>
          <p:cNvPr id="118" name="Picture 182" descr="Picture 182"/>
          <p:cNvPicPr>
            <a:picLocks noChangeAspect="1"/>
          </p:cNvPicPr>
          <p:nvPr/>
        </p:nvPicPr>
        <p:blipFill>
          <a:blip r:embed="rId2">
            <a:extLst/>
          </a:blip>
          <a:stretch>
            <a:fillRect/>
          </a:stretch>
        </p:blipFill>
        <p:spPr>
          <a:xfrm>
            <a:off x="27203400" y="2209800"/>
            <a:ext cx="4894263" cy="1552575"/>
          </a:xfrm>
          <a:prstGeom prst="rect">
            <a:avLst/>
          </a:prstGeom>
          <a:ln>
            <a:solidFill>
              <a:srgbClr val="000000"/>
            </a:solidFill>
            <a:miter/>
          </a:ln>
        </p:spPr>
      </p:pic>
      <p:pic>
        <p:nvPicPr>
          <p:cNvPr id="119" name="Picture 183" descr="Picture 183"/>
          <p:cNvPicPr>
            <a:picLocks noChangeAspect="1"/>
          </p:cNvPicPr>
          <p:nvPr/>
        </p:nvPicPr>
        <p:blipFill>
          <a:blip r:embed="rId3">
            <a:extLst/>
          </a:blip>
          <a:stretch>
            <a:fillRect/>
          </a:stretch>
        </p:blipFill>
        <p:spPr>
          <a:xfrm>
            <a:off x="1098578" y="1544422"/>
            <a:ext cx="3475038" cy="3284538"/>
          </a:xfrm>
          <a:prstGeom prst="rect">
            <a:avLst/>
          </a:prstGeom>
          <a:ln w="12700">
            <a:miter lim="400000"/>
          </a:ln>
        </p:spPr>
      </p:pic>
      <p:sp>
        <p:nvSpPr>
          <p:cNvPr id="120" name="Text Box 703"/>
          <p:cNvSpPr txBox="1"/>
          <p:nvPr/>
        </p:nvSpPr>
        <p:spPr>
          <a:xfrm>
            <a:off x="1920300" y="7021394"/>
            <a:ext cx="13892273" cy="13526183"/>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p>
            <a:pPr marL="514350" indent="-514350" defTabSz="908050">
              <a:spcBef>
                <a:spcPts val="1200"/>
              </a:spcBef>
              <a:buClr>
                <a:schemeClr val="accent2"/>
              </a:buClr>
              <a:buSzPct val="100000"/>
              <a:buChar char="▪"/>
              <a:tabLst>
                <a:tab pos="914400" algn="l"/>
              </a:tabLst>
              <a:defRPr b="1" sz="3200">
                <a:latin typeface="Franklin Gothic Book"/>
                <a:ea typeface="Franklin Gothic Book"/>
                <a:cs typeface="Franklin Gothic Book"/>
                <a:sym typeface="Franklin Gothic Book"/>
              </a:defRPr>
            </a:pPr>
            <a:r>
              <a:t>Prevalence of Depression: </a:t>
            </a:r>
            <a:r>
              <a:rPr b="0"/>
              <a:t>In the United States, over the last 12-15 years, there has been a general increase in major depression across all age groups.                          </a:t>
            </a:r>
            <a:r>
              <a:rPr b="0" sz="2400">
                <a:latin typeface="Times New Roman"/>
                <a:ea typeface="Times New Roman"/>
                <a:cs typeface="Times New Roman"/>
                <a:sym typeface="Times New Roman"/>
              </a:rPr>
              <a:t>(Weinberger et al., 2015; Substance Abuse and Mental Health Services Administration [SAMHSA], 2020). </a:t>
            </a:r>
            <a:endParaRPr>
              <a:latin typeface="Times New Roman"/>
              <a:ea typeface="Times New Roman"/>
              <a:cs typeface="Times New Roman"/>
              <a:sym typeface="Times New Roman"/>
            </a:endParaRPr>
          </a:p>
          <a:p>
            <a:pPr marL="514350" indent="-514350" defTabSz="908050">
              <a:spcBef>
                <a:spcPts val="1200"/>
              </a:spcBef>
              <a:buClr>
                <a:schemeClr val="accent2"/>
              </a:buClr>
              <a:buSzPct val="100000"/>
              <a:buChar char="▪"/>
              <a:tabLst>
                <a:tab pos="914400" algn="l"/>
              </a:tabLst>
              <a:defRPr b="1" sz="3200">
                <a:latin typeface="Franklin Gothic Book"/>
                <a:ea typeface="Franklin Gothic Book"/>
                <a:cs typeface="Franklin Gothic Book"/>
                <a:sym typeface="Franklin Gothic Book"/>
              </a:defRPr>
            </a:pPr>
            <a:r>
              <a:t>Positive &amp; Negative Affect (PANAS): </a:t>
            </a:r>
            <a:r>
              <a:rPr b="0"/>
              <a:t>A psychological model containing two “emotional” dimensions: Positive Affect and Negative Affect (PA &amp; NA). Each respectively represents “positive” and “negative” emotional states. </a:t>
            </a:r>
            <a:r>
              <a:rPr b="0" sz="2400">
                <a:latin typeface="Times New Roman"/>
                <a:ea typeface="Times New Roman"/>
                <a:cs typeface="Times New Roman"/>
                <a:sym typeface="Times New Roman"/>
              </a:rPr>
              <a:t>(Watson &amp; Tellegen, 1985; Watson et. al 2002; Koval et al., 2013; Gruber et. al., 2011; Fernández-Aguilar et al., 2019). </a:t>
            </a:r>
            <a:endParaRPr>
              <a:latin typeface="Times New Roman"/>
              <a:ea typeface="Times New Roman"/>
              <a:cs typeface="Times New Roman"/>
              <a:sym typeface="Times New Roman"/>
            </a:endParaRPr>
          </a:p>
          <a:p>
            <a:pPr marL="514350" indent="-514350" defTabSz="908050">
              <a:spcBef>
                <a:spcPts val="1200"/>
              </a:spcBef>
              <a:buClr>
                <a:schemeClr val="accent2"/>
              </a:buClr>
              <a:buSzPct val="100000"/>
              <a:buChar char="▪"/>
              <a:tabLst>
                <a:tab pos="914400" algn="l"/>
              </a:tabLst>
              <a:defRPr b="1" sz="3200">
                <a:latin typeface="Franklin Gothic Book"/>
                <a:ea typeface="Franklin Gothic Book"/>
                <a:cs typeface="Franklin Gothic Book"/>
                <a:sym typeface="Franklin Gothic Book"/>
              </a:defRPr>
            </a:pPr>
            <a:r>
              <a:t>Current Findings: </a:t>
            </a:r>
            <a:r>
              <a:rPr b="0"/>
              <a:t>Film clips are a proven mood induction procedure (MIP) used to induce changes in affect. </a:t>
            </a:r>
            <a:r>
              <a:rPr b="0" sz="2400">
                <a:latin typeface="Times New Roman"/>
                <a:ea typeface="Times New Roman"/>
                <a:cs typeface="Times New Roman"/>
                <a:sym typeface="Times New Roman"/>
              </a:rPr>
              <a:t>(Fernández-Aguilar et al., 2019). </a:t>
            </a:r>
            <a:r>
              <a:rPr b="0"/>
              <a:t>Compared to non-depressed individuals, when watching films, depressed individuals tend to experience:</a:t>
            </a:r>
            <a:endParaRPr sz="14500">
              <a:latin typeface="Times New Roman"/>
              <a:ea typeface="Times New Roman"/>
              <a:cs typeface="Times New Roman"/>
              <a:sym typeface="Times New Roman"/>
            </a:endParaRPr>
          </a:p>
          <a:p>
            <a:pPr lvl="1" marL="1257300" indent="-514350" defTabSz="908050">
              <a:spcBef>
                <a:spcPts val="1200"/>
              </a:spcBef>
              <a:buClr>
                <a:schemeClr val="accent2"/>
              </a:buClr>
              <a:buSzPct val="100000"/>
              <a:buChar char="▪"/>
              <a:tabLst>
                <a:tab pos="914400" algn="l"/>
              </a:tabLst>
              <a:defRPr sz="3000">
                <a:latin typeface="Franklin Gothic Book"/>
                <a:ea typeface="Franklin Gothic Book"/>
                <a:cs typeface="Franklin Gothic Book"/>
                <a:sym typeface="Franklin Gothic Book"/>
              </a:defRPr>
            </a:pPr>
            <a:r>
              <a:t>Anhedonia or decreased PA </a:t>
            </a:r>
            <a:r>
              <a:rPr sz="2400">
                <a:latin typeface="Times New Roman"/>
                <a:ea typeface="Times New Roman"/>
                <a:cs typeface="Times New Roman"/>
                <a:sym typeface="Times New Roman"/>
              </a:rPr>
              <a:t>(Watson &amp; Tellegen, 1985; Watson et. al 2002; Fernández-Aguilar et al., 2019)</a:t>
            </a:r>
            <a:endParaRPr sz="4000">
              <a:latin typeface="Times New Roman"/>
              <a:ea typeface="Times New Roman"/>
              <a:cs typeface="Times New Roman"/>
              <a:sym typeface="Times New Roman"/>
            </a:endParaRPr>
          </a:p>
          <a:p>
            <a:pPr lvl="1" marL="1257300" indent="-514350" defTabSz="908050">
              <a:spcBef>
                <a:spcPts val="1200"/>
              </a:spcBef>
              <a:buClr>
                <a:schemeClr val="accent2"/>
              </a:buClr>
              <a:buSzPct val="100000"/>
              <a:buChar char="▪"/>
              <a:tabLst>
                <a:tab pos="914400" algn="l"/>
              </a:tabLst>
              <a:defRPr sz="3000">
                <a:latin typeface="Franklin Gothic Book"/>
                <a:ea typeface="Franklin Gothic Book"/>
                <a:cs typeface="Franklin Gothic Book"/>
                <a:sym typeface="Franklin Gothic Book"/>
              </a:defRPr>
            </a:pPr>
            <a:r>
              <a:t>A decrease in the induction of pride among other aspects of PA. </a:t>
            </a:r>
            <a:r>
              <a:rPr i="1" sz="2400">
                <a:latin typeface="Times New Roman"/>
                <a:ea typeface="Times New Roman"/>
                <a:cs typeface="Times New Roman"/>
                <a:sym typeface="Times New Roman"/>
              </a:rPr>
              <a:t>(Gruber et. al., 2011)</a:t>
            </a:r>
            <a:endParaRPr i="1" sz="2400">
              <a:latin typeface="Times New Roman"/>
              <a:ea typeface="Times New Roman"/>
              <a:cs typeface="Times New Roman"/>
              <a:sym typeface="Times New Roman"/>
            </a:endParaRPr>
          </a:p>
          <a:p>
            <a:pPr marL="514350" indent="-514350" defTabSz="908050">
              <a:spcBef>
                <a:spcPts val="1200"/>
              </a:spcBef>
              <a:buClr>
                <a:schemeClr val="accent2"/>
              </a:buClr>
              <a:buSzPct val="100000"/>
              <a:buChar char="▪"/>
              <a:tabLst>
                <a:tab pos="914400" algn="l"/>
              </a:tabLst>
              <a:defRPr b="1" sz="3200">
                <a:latin typeface="Franklin Gothic Book"/>
                <a:ea typeface="Franklin Gothic Book"/>
                <a:cs typeface="Franklin Gothic Book"/>
                <a:sym typeface="Franklin Gothic Book"/>
              </a:defRPr>
            </a:pPr>
            <a:r>
              <a:t>Activation Deactivation Check List (ADACL): </a:t>
            </a:r>
            <a:r>
              <a:rPr b="0"/>
              <a:t>A psychological model containing two physiognomic states: Energetic and Tense Arousal (EA &amp; TA). Each dimension respectively represents “Energetic” &amp; “Tense” psychophysical profiles. </a:t>
            </a:r>
            <a:r>
              <a:rPr b="0" sz="1800">
                <a:latin typeface="Georgia"/>
                <a:ea typeface="Georgia"/>
                <a:cs typeface="Georgia"/>
                <a:sym typeface="Georgia"/>
              </a:rPr>
              <a:t>(Thayer, 1989)</a:t>
            </a:r>
            <a:endParaRPr sz="14500">
              <a:latin typeface="Times New Roman"/>
              <a:ea typeface="Times New Roman"/>
              <a:cs typeface="Times New Roman"/>
              <a:sym typeface="Times New Roman"/>
            </a:endParaRPr>
          </a:p>
          <a:p>
            <a:pPr marL="514350" indent="-514350" defTabSz="908050">
              <a:spcBef>
                <a:spcPts val="1200"/>
              </a:spcBef>
              <a:buClr>
                <a:schemeClr val="accent2"/>
              </a:buClr>
              <a:buSzPct val="100000"/>
              <a:buChar char="▪"/>
              <a:tabLst>
                <a:tab pos="914400" algn="l"/>
              </a:tabLst>
              <a:defRPr b="1" sz="3200">
                <a:latin typeface="Franklin Gothic Book"/>
                <a:ea typeface="Franklin Gothic Book"/>
                <a:cs typeface="Franklin Gothic Book"/>
                <a:sym typeface="Franklin Gothic Book"/>
              </a:defRPr>
            </a:pPr>
            <a:r>
              <a:t>Gap in Literature: </a:t>
            </a:r>
            <a:r>
              <a:rPr b="0"/>
              <a:t>The DSM-IV characterizes fatigue as a major symptom of depression. </a:t>
            </a:r>
            <a:r>
              <a:rPr b="0" sz="2400">
                <a:latin typeface="Times New Roman"/>
                <a:ea typeface="Times New Roman"/>
                <a:cs typeface="Times New Roman"/>
                <a:sym typeface="Times New Roman"/>
              </a:rPr>
              <a:t>(American Psychiatric Association, 2013).</a:t>
            </a:r>
            <a:r>
              <a:rPr b="0" i="1" sz="2400">
                <a:latin typeface="Times New Roman"/>
                <a:ea typeface="Times New Roman"/>
                <a:cs typeface="Times New Roman"/>
                <a:sym typeface="Times New Roman"/>
              </a:rPr>
              <a:t> </a:t>
            </a:r>
            <a:r>
              <a:rPr b="0"/>
              <a:t>However, fatigue or general lack of energy falls under the Activation-Deactivation Check List (ADACL). While some Film based MIP’s have included this variable, </a:t>
            </a:r>
            <a:r>
              <a:t>few studies have specifically been conducted considering the ADACL in relation to depression. </a:t>
            </a:r>
          </a:p>
        </p:txBody>
      </p:sp>
      <p:sp>
        <p:nvSpPr>
          <p:cNvPr id="121" name="Text Box 736"/>
          <p:cNvSpPr txBox="1"/>
          <p:nvPr/>
        </p:nvSpPr>
        <p:spPr>
          <a:xfrm>
            <a:off x="1886898" y="6020070"/>
            <a:ext cx="11693923" cy="979535"/>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lvl1pPr defTabSz="908050">
              <a:defRPr b="1" sz="6000">
                <a:solidFill>
                  <a:srgbClr val="7030A0"/>
                </a:solidFill>
                <a:latin typeface="Cambria"/>
                <a:ea typeface="Cambria"/>
                <a:cs typeface="Cambria"/>
                <a:sym typeface="Cambria"/>
              </a:defRPr>
            </a:lvl1pPr>
          </a:lstStyle>
          <a:p>
            <a:pPr/>
            <a:r>
              <a:t>Introduction</a:t>
            </a:r>
          </a:p>
        </p:txBody>
      </p:sp>
      <p:sp>
        <p:nvSpPr>
          <p:cNvPr id="122" name="Text Box 703"/>
          <p:cNvSpPr txBox="1"/>
          <p:nvPr/>
        </p:nvSpPr>
        <p:spPr>
          <a:xfrm>
            <a:off x="5951987" y="21826489"/>
            <a:ext cx="20756282" cy="1679356"/>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p>
            <a:pPr marL="514350" indent="-514350" defTabSz="908050">
              <a:spcBef>
                <a:spcPts val="1200"/>
              </a:spcBef>
              <a:buClr>
                <a:schemeClr val="accent2"/>
              </a:buClr>
              <a:buSzPct val="100000"/>
              <a:buAutoNum type="arabicPeriod" startAt="1"/>
              <a:tabLst>
                <a:tab pos="914400" algn="l"/>
              </a:tabLst>
              <a:defRPr sz="3200">
                <a:latin typeface="Franklin Gothic Book"/>
                <a:ea typeface="Franklin Gothic Book"/>
                <a:cs typeface="Franklin Gothic Book"/>
                <a:sym typeface="Franklin Gothic Book"/>
              </a:defRPr>
            </a:pPr>
            <a:r>
              <a:t> Are results from previous studies investigating the association between PANAS and depression replicable?</a:t>
            </a:r>
            <a:endParaRPr sz="14500">
              <a:latin typeface="Times New Roman"/>
              <a:ea typeface="Times New Roman"/>
              <a:cs typeface="Times New Roman"/>
              <a:sym typeface="Times New Roman"/>
            </a:endParaRPr>
          </a:p>
          <a:p>
            <a:pPr marL="514350" indent="-514350" defTabSz="908050">
              <a:spcBef>
                <a:spcPts val="1200"/>
              </a:spcBef>
              <a:buClr>
                <a:schemeClr val="accent2"/>
              </a:buClr>
              <a:buSzPct val="100000"/>
              <a:buAutoNum type="arabicPeriod" startAt="1"/>
              <a:tabLst>
                <a:tab pos="914400" algn="l"/>
              </a:tabLst>
              <a:defRPr sz="3200">
                <a:latin typeface="Franklin Gothic Book"/>
                <a:ea typeface="Franklin Gothic Book"/>
                <a:cs typeface="Franklin Gothic Book"/>
                <a:sym typeface="Franklin Gothic Book"/>
              </a:defRPr>
            </a:pPr>
            <a:r>
              <a:t> Given said replicability, what is the a association, if any at all, between the ADACL and Depression as induced via film? </a:t>
            </a:r>
          </a:p>
        </p:txBody>
      </p:sp>
      <p:sp>
        <p:nvSpPr>
          <p:cNvPr id="123" name="Text Box 703"/>
          <p:cNvSpPr txBox="1"/>
          <p:nvPr/>
        </p:nvSpPr>
        <p:spPr>
          <a:xfrm>
            <a:off x="16871132" y="7040664"/>
            <a:ext cx="14337915" cy="12589367"/>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p>
            <a:pPr defTabSz="908050">
              <a:spcBef>
                <a:spcPts val="1800"/>
              </a:spcBef>
              <a:tabLst>
                <a:tab pos="914400" algn="l"/>
              </a:tabLst>
              <a:defRPr b="1" sz="3200">
                <a:latin typeface="Franklin Gothic Book"/>
                <a:ea typeface="Franklin Gothic Book"/>
                <a:cs typeface="Franklin Gothic Book"/>
                <a:sym typeface="Franklin Gothic Book"/>
              </a:defRPr>
            </a:pPr>
            <a:r>
              <a:t>Sample</a:t>
            </a:r>
            <a:endParaRPr sz="14500">
              <a:latin typeface="Times New Roman"/>
              <a:ea typeface="Times New Roman"/>
              <a:cs typeface="Times New Roman"/>
              <a:sym typeface="Times New Roman"/>
            </a:endParaRPr>
          </a:p>
          <a:p>
            <a:pPr marL="571500" indent="-571500" defTabSz="908050">
              <a:spcBef>
                <a:spcPts val="1200"/>
              </a:spcBef>
              <a:buClr>
                <a:schemeClr val="accent2"/>
              </a:buClr>
              <a:buSzPct val="100000"/>
              <a:buChar char="▪"/>
              <a:tabLst>
                <a:tab pos="914400" algn="l"/>
              </a:tabLst>
              <a:defRPr b="1" sz="3200">
                <a:latin typeface="Franklin Gothic Book"/>
                <a:ea typeface="Franklin Gothic Book"/>
                <a:cs typeface="Franklin Gothic Book"/>
                <a:sym typeface="Franklin Gothic Book"/>
              </a:defRPr>
            </a:pPr>
            <a:r>
              <a:t>College students </a:t>
            </a:r>
            <a:r>
              <a:rPr b="0"/>
              <a:t>who attended an introductory psychology course (n=160) were drawn from a study conducted at the Personality, Motivation and Cognition (PMC) Laboratory </a:t>
            </a:r>
            <a:r>
              <a:t>at Northwestern University</a:t>
            </a:r>
            <a:r>
              <a:rPr b="0"/>
              <a:t>. </a:t>
            </a:r>
          </a:p>
          <a:p>
            <a:pPr defTabSz="908050">
              <a:spcBef>
                <a:spcPts val="1200"/>
              </a:spcBef>
              <a:tabLst>
                <a:tab pos="914400" algn="l"/>
              </a:tabLst>
              <a:defRPr b="1" sz="3200">
                <a:latin typeface="Franklin Gothic Book"/>
                <a:ea typeface="Franklin Gothic Book"/>
                <a:cs typeface="Franklin Gothic Book"/>
                <a:sym typeface="Franklin Gothic Book"/>
              </a:defRPr>
            </a:pPr>
            <a:r>
              <a:t>Measures</a:t>
            </a:r>
            <a:endParaRPr sz="14500">
              <a:latin typeface="Times New Roman"/>
              <a:ea typeface="Times New Roman"/>
              <a:cs typeface="Times New Roman"/>
              <a:sym typeface="Times New Roman"/>
            </a:endParaRPr>
          </a:p>
          <a:p>
            <a:pPr marL="571500" indent="-571500" defTabSz="908050">
              <a:spcBef>
                <a:spcPts val="1200"/>
              </a:spcBef>
              <a:buClr>
                <a:schemeClr val="accent2"/>
              </a:buClr>
              <a:buSzPct val="100000"/>
              <a:buChar char="▪"/>
              <a:tabLst>
                <a:tab pos="914400" algn="l"/>
              </a:tabLst>
              <a:defRPr sz="3200">
                <a:latin typeface="Franklin Gothic Book"/>
                <a:ea typeface="Franklin Gothic Book"/>
                <a:cs typeface="Franklin Gothic Book"/>
                <a:sym typeface="Franklin Gothic Book"/>
              </a:defRPr>
            </a:pPr>
            <a:r>
              <a:t>Participants were shown four films which are listed according to the main emotion elicited: “Fear”, “Humor”, “Neutral”, and “Sadness.”</a:t>
            </a:r>
            <a:endParaRPr sz="14500">
              <a:latin typeface="Times New Roman"/>
              <a:ea typeface="Times New Roman"/>
              <a:cs typeface="Times New Roman"/>
              <a:sym typeface="Times New Roman"/>
            </a:endParaRPr>
          </a:p>
          <a:p>
            <a:pPr marL="571500" indent="-571500" defTabSz="908050">
              <a:spcBef>
                <a:spcPts val="1200"/>
              </a:spcBef>
              <a:buClr>
                <a:schemeClr val="accent2"/>
              </a:buClr>
              <a:buSzPct val="100000"/>
              <a:buChar char="▪"/>
              <a:tabLst>
                <a:tab pos="914400" algn="l"/>
              </a:tabLst>
              <a:defRPr sz="3200">
                <a:latin typeface="Franklin Gothic Book"/>
                <a:ea typeface="Franklin Gothic Book"/>
                <a:cs typeface="Franklin Gothic Book"/>
                <a:sym typeface="Franklin Gothic Book"/>
              </a:defRPr>
            </a:pPr>
            <a:r>
              <a:t>Major Depression was assessed using the </a:t>
            </a:r>
            <a:r>
              <a:rPr b="1"/>
              <a:t>Beck’s Depression Inventory (BDI)</a:t>
            </a:r>
            <a:r>
              <a:t> a self-assessment questionnaire where each question has a score. Higher scores indicate higher levels of depression.</a:t>
            </a:r>
            <a:endParaRPr sz="14500">
              <a:latin typeface="Times New Roman"/>
              <a:ea typeface="Times New Roman"/>
              <a:cs typeface="Times New Roman"/>
              <a:sym typeface="Times New Roman"/>
            </a:endParaRPr>
          </a:p>
          <a:p>
            <a:pPr lvl="1" marL="1314450" indent="-571500" defTabSz="908050">
              <a:spcBef>
                <a:spcPts val="1200"/>
              </a:spcBef>
              <a:buClr>
                <a:schemeClr val="accent2"/>
              </a:buClr>
              <a:buSzPct val="100000"/>
              <a:buChar char="▪"/>
              <a:tabLst>
                <a:tab pos="914400" algn="l"/>
              </a:tabLst>
              <a:defRPr sz="3000">
                <a:latin typeface="Franklin Gothic Book"/>
                <a:ea typeface="Franklin Gothic Book"/>
                <a:cs typeface="Franklin Gothic Book"/>
                <a:sym typeface="Franklin Gothic Book"/>
              </a:defRPr>
            </a:pPr>
            <a:r>
              <a:t>Scores were categorized into the four levels: “Non-Depressed”, “Moody”, “Borderline” and “Moderate Major Depression.”  </a:t>
            </a:r>
            <a:endParaRPr sz="13200">
              <a:latin typeface="Times New Roman"/>
              <a:ea typeface="Times New Roman"/>
              <a:cs typeface="Times New Roman"/>
              <a:sym typeface="Times New Roman"/>
            </a:endParaRPr>
          </a:p>
          <a:p>
            <a:pPr marL="571500" indent="-571500" defTabSz="908050">
              <a:spcBef>
                <a:spcPts val="1200"/>
              </a:spcBef>
              <a:buClr>
                <a:schemeClr val="accent2"/>
              </a:buClr>
              <a:buSzPct val="100000"/>
              <a:buChar char="▪"/>
              <a:tabLst>
                <a:tab pos="914400" algn="l"/>
              </a:tabLst>
              <a:defRPr sz="3200">
                <a:latin typeface="Franklin Gothic Book"/>
                <a:ea typeface="Franklin Gothic Book"/>
                <a:cs typeface="Franklin Gothic Book"/>
                <a:sym typeface="Franklin Gothic Book"/>
              </a:defRPr>
            </a:pPr>
            <a:r>
              <a:t>PANAS, and ADACL were recorded using the </a:t>
            </a:r>
            <a:r>
              <a:rPr b="1"/>
              <a:t>Mean States Questionnaire </a:t>
            </a:r>
            <a:r>
              <a:t>(MSQ)</a:t>
            </a:r>
            <a:r>
              <a:rPr>
                <a:solidFill>
                  <a:schemeClr val="accent2"/>
                </a:solidFill>
              </a:rPr>
              <a:t> </a:t>
            </a:r>
            <a:r>
              <a:t>a self-assessment questionnaire where each question has a score based on items from the PANAS and ADACL scales. Below are said items </a:t>
            </a:r>
            <a:endParaRPr sz="14500">
              <a:latin typeface="Times New Roman"/>
              <a:ea typeface="Times New Roman"/>
              <a:cs typeface="Times New Roman"/>
              <a:sym typeface="Times New Roman"/>
            </a:endParaRPr>
          </a:p>
          <a:p>
            <a:pPr lvl="1" marL="1314450" indent="-571500" defTabSz="908050">
              <a:spcBef>
                <a:spcPts val="1200"/>
              </a:spcBef>
              <a:buClr>
                <a:schemeClr val="accent2"/>
              </a:buClr>
              <a:buSzPct val="100000"/>
              <a:buChar char="▪"/>
              <a:tabLst>
                <a:tab pos="914400" algn="l"/>
              </a:tabLst>
              <a:defRPr b="1" sz="3000">
                <a:latin typeface="Franklin Gothic Book"/>
                <a:ea typeface="Franklin Gothic Book"/>
                <a:cs typeface="Franklin Gothic Book"/>
                <a:sym typeface="Franklin Gothic Book"/>
              </a:defRPr>
            </a:pPr>
            <a:r>
              <a:t>PA: </a:t>
            </a:r>
            <a:r>
              <a:rPr b="0"/>
              <a:t>active, excited, strong, inspired, determined, attentive, interested, enthusiastic, proud, alert</a:t>
            </a:r>
            <a:endParaRPr sz="13200">
              <a:latin typeface="Times New Roman"/>
              <a:ea typeface="Times New Roman"/>
              <a:cs typeface="Times New Roman"/>
              <a:sym typeface="Times New Roman"/>
            </a:endParaRPr>
          </a:p>
          <a:p>
            <a:pPr lvl="1" marL="1314450" indent="-571500" defTabSz="908050">
              <a:spcBef>
                <a:spcPts val="1200"/>
              </a:spcBef>
              <a:buClr>
                <a:schemeClr val="accent2"/>
              </a:buClr>
              <a:buSzPct val="100000"/>
              <a:buChar char="▪"/>
              <a:tabLst>
                <a:tab pos="914400" algn="l"/>
              </a:tabLst>
              <a:defRPr b="1" sz="3000">
                <a:latin typeface="Franklin Gothic Book"/>
                <a:ea typeface="Franklin Gothic Book"/>
                <a:cs typeface="Franklin Gothic Book"/>
                <a:sym typeface="Franklin Gothic Book"/>
              </a:defRPr>
            </a:pPr>
            <a:r>
              <a:t>NA:  </a:t>
            </a:r>
            <a:r>
              <a:rPr b="0"/>
              <a:t>jittery, nervous, scared, afraid, guilty, ashamed, distressed, upset, hostile, irritable</a:t>
            </a:r>
            <a:endParaRPr sz="13200">
              <a:latin typeface="Times New Roman"/>
              <a:ea typeface="Times New Roman"/>
              <a:cs typeface="Times New Roman"/>
              <a:sym typeface="Times New Roman"/>
            </a:endParaRPr>
          </a:p>
          <a:p>
            <a:pPr lvl="1" marL="1314450" indent="-571500" defTabSz="908050">
              <a:spcBef>
                <a:spcPts val="1200"/>
              </a:spcBef>
              <a:buClr>
                <a:schemeClr val="accent2"/>
              </a:buClr>
              <a:buSzPct val="100000"/>
              <a:buChar char="▪"/>
              <a:tabLst>
                <a:tab pos="914400" algn="l"/>
              </a:tabLst>
              <a:defRPr b="1" sz="3000">
                <a:latin typeface="Franklin Gothic Book"/>
                <a:ea typeface="Franklin Gothic Book"/>
                <a:cs typeface="Franklin Gothic Book"/>
                <a:sym typeface="Franklin Gothic Book"/>
              </a:defRPr>
            </a:pPr>
            <a:r>
              <a:t>EA: </a:t>
            </a:r>
            <a:r>
              <a:rPr b="0"/>
              <a:t>active, excited, strong, inspired, determined, attentive, interested, enthusiastic, proud, alert</a:t>
            </a:r>
            <a:endParaRPr sz="13200">
              <a:latin typeface="Times New Roman"/>
              <a:ea typeface="Times New Roman"/>
              <a:cs typeface="Times New Roman"/>
              <a:sym typeface="Times New Roman"/>
            </a:endParaRPr>
          </a:p>
          <a:p>
            <a:pPr lvl="1" marL="1314450" indent="-571500" defTabSz="908050">
              <a:spcBef>
                <a:spcPts val="1200"/>
              </a:spcBef>
              <a:buClr>
                <a:schemeClr val="accent2"/>
              </a:buClr>
              <a:buSzPct val="100000"/>
              <a:buChar char="▪"/>
              <a:tabLst>
                <a:tab pos="914400" algn="l"/>
              </a:tabLst>
              <a:defRPr b="1" sz="3000">
                <a:latin typeface="Franklin Gothic Book"/>
                <a:ea typeface="Franklin Gothic Book"/>
                <a:cs typeface="Franklin Gothic Book"/>
                <a:sym typeface="Franklin Gothic Book"/>
              </a:defRPr>
            </a:pPr>
            <a:r>
              <a:t>TA: </a:t>
            </a:r>
            <a:r>
              <a:rPr b="0"/>
              <a:t>Intense, Jittery, fearful, tense, clutched up, -quiet, -still, - placid, - calm, -at rest</a:t>
            </a:r>
          </a:p>
        </p:txBody>
      </p:sp>
      <p:sp>
        <p:nvSpPr>
          <p:cNvPr id="124" name="Text Box 703"/>
          <p:cNvSpPr txBox="1"/>
          <p:nvPr/>
        </p:nvSpPr>
        <p:spPr>
          <a:xfrm>
            <a:off x="21726419" y="24985299"/>
            <a:ext cx="9546285" cy="12144867"/>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p>
            <a:pPr marL="571500" indent="-571500" defTabSz="908050">
              <a:spcBef>
                <a:spcPts val="1200"/>
              </a:spcBef>
              <a:buClr>
                <a:schemeClr val="accent2"/>
              </a:buClr>
              <a:buSzPct val="100000"/>
              <a:buChar char="▪"/>
              <a:tabLst>
                <a:tab pos="914400" algn="l"/>
              </a:tabLst>
              <a:defRPr sz="3200">
                <a:latin typeface="Franklin Gothic Book"/>
                <a:ea typeface="Franklin Gothic Book"/>
                <a:cs typeface="Franklin Gothic Book"/>
                <a:sym typeface="Franklin Gothic Book"/>
              </a:defRPr>
            </a:pPr>
            <a:r>
              <a:t>The significantly decreased Positive Affect and lack of significant difference in Negative Affect corroborate previous findings in the literature (Anhedonia and Lack of Induced Negative Affect). </a:t>
            </a:r>
            <a:endParaRPr sz="14500">
              <a:latin typeface="Times New Roman"/>
              <a:ea typeface="Times New Roman"/>
              <a:cs typeface="Times New Roman"/>
              <a:sym typeface="Times New Roman"/>
            </a:endParaRPr>
          </a:p>
          <a:p>
            <a:pPr marL="571500" indent="-571500" defTabSz="908050">
              <a:spcBef>
                <a:spcPts val="1200"/>
              </a:spcBef>
              <a:buClr>
                <a:schemeClr val="accent2"/>
              </a:buClr>
              <a:buSzPct val="100000"/>
              <a:buChar char="▪"/>
              <a:tabLst>
                <a:tab pos="914400" algn="l"/>
              </a:tabLst>
              <a:defRPr sz="3200">
                <a:latin typeface="Franklin Gothic Book"/>
                <a:ea typeface="Franklin Gothic Book"/>
                <a:cs typeface="Franklin Gothic Book"/>
                <a:sym typeface="Franklin Gothic Book"/>
              </a:defRPr>
            </a:pPr>
            <a:r>
              <a:t>The significant decreases in EA provide evidence for a statistically discernable relationship between depression and the ADACL scales when using an MIP. </a:t>
            </a:r>
            <a:endParaRPr sz="14500">
              <a:latin typeface="Times New Roman"/>
              <a:ea typeface="Times New Roman"/>
              <a:cs typeface="Times New Roman"/>
              <a:sym typeface="Times New Roman"/>
            </a:endParaRPr>
          </a:p>
          <a:p>
            <a:pPr marL="571500" indent="-571500" defTabSz="908050">
              <a:spcBef>
                <a:spcPts val="1200"/>
              </a:spcBef>
              <a:buClr>
                <a:schemeClr val="accent2"/>
              </a:buClr>
              <a:buSzPct val="100000"/>
              <a:buChar char="▪"/>
              <a:tabLst>
                <a:tab pos="914400" algn="l"/>
              </a:tabLst>
              <a:defRPr sz="3200">
                <a:latin typeface="Franklin Gothic Book"/>
                <a:ea typeface="Franklin Gothic Book"/>
                <a:cs typeface="Franklin Gothic Book"/>
                <a:sym typeface="Franklin Gothic Book"/>
              </a:defRPr>
            </a:pPr>
            <a:r>
              <a:t>The data shows decreased PA and EA, and increased NA as depression scores increase, even among participants with non-diagnosable BDI scores. However these groups show non-significant difference from the “normal group.</a:t>
            </a:r>
            <a:endParaRPr sz="1900"/>
          </a:p>
          <a:p>
            <a:pPr marL="571500" indent="-571500" defTabSz="908050">
              <a:spcBef>
                <a:spcPts val="1200"/>
              </a:spcBef>
              <a:buClr>
                <a:schemeClr val="accent2"/>
              </a:buClr>
              <a:buSzPct val="100000"/>
              <a:buChar char="▪"/>
              <a:tabLst>
                <a:tab pos="914400" algn="l"/>
              </a:tabLst>
              <a:defRPr b="1" sz="3200">
                <a:latin typeface="Franklin Gothic Book"/>
                <a:ea typeface="Franklin Gothic Book"/>
                <a:cs typeface="Franklin Gothic Book"/>
                <a:sym typeface="Franklin Gothic Book"/>
              </a:defRPr>
            </a:pPr>
            <a:r>
              <a:t>Small sample size limits the legitimacy of the results</a:t>
            </a:r>
            <a:endParaRPr sz="14500">
              <a:latin typeface="Times New Roman"/>
              <a:ea typeface="Times New Roman"/>
              <a:cs typeface="Times New Roman"/>
              <a:sym typeface="Times New Roman"/>
            </a:endParaRPr>
          </a:p>
          <a:p>
            <a:pPr marL="571500" indent="-571500" defTabSz="908050">
              <a:spcBef>
                <a:spcPts val="1200"/>
              </a:spcBef>
              <a:buClr>
                <a:schemeClr val="accent2"/>
              </a:buClr>
              <a:buSzPct val="100000"/>
              <a:buChar char="▪"/>
              <a:tabLst>
                <a:tab pos="914400" algn="l"/>
              </a:tabLst>
              <a:defRPr sz="3200">
                <a:latin typeface="Franklin Gothic Book"/>
                <a:ea typeface="Franklin Gothic Book"/>
                <a:cs typeface="Franklin Gothic Book"/>
                <a:sym typeface="Franklin Gothic Book"/>
              </a:defRPr>
            </a:pPr>
            <a:r>
              <a:t>Further studies must consider/include the following:</a:t>
            </a:r>
            <a:endParaRPr sz="14500">
              <a:latin typeface="Times New Roman"/>
              <a:ea typeface="Times New Roman"/>
              <a:cs typeface="Times New Roman"/>
              <a:sym typeface="Times New Roman"/>
            </a:endParaRPr>
          </a:p>
          <a:p>
            <a:pPr lvl="1" marL="1314450" indent="-571500" defTabSz="908050">
              <a:spcBef>
                <a:spcPts val="1200"/>
              </a:spcBef>
              <a:buClr>
                <a:schemeClr val="accent2"/>
              </a:buClr>
              <a:buSzPct val="100000"/>
              <a:buChar char="▪"/>
              <a:tabLst>
                <a:tab pos="914400" algn="l"/>
              </a:tabLst>
              <a:defRPr sz="3000">
                <a:latin typeface="Franklin Gothic Book"/>
                <a:ea typeface="Franklin Gothic Book"/>
                <a:cs typeface="Franklin Gothic Book"/>
                <a:sym typeface="Franklin Gothic Book"/>
              </a:defRPr>
            </a:pPr>
            <a:r>
              <a:t>Larger Sample Size </a:t>
            </a:r>
            <a:endParaRPr sz="13200">
              <a:latin typeface="Times New Roman"/>
              <a:ea typeface="Times New Roman"/>
              <a:cs typeface="Times New Roman"/>
              <a:sym typeface="Times New Roman"/>
            </a:endParaRPr>
          </a:p>
          <a:p>
            <a:pPr lvl="1" marL="1314450" indent="-571500" defTabSz="908050">
              <a:spcBef>
                <a:spcPts val="1200"/>
              </a:spcBef>
              <a:buClr>
                <a:schemeClr val="accent2"/>
              </a:buClr>
              <a:buSzPct val="100000"/>
              <a:buChar char="▪"/>
              <a:tabLst>
                <a:tab pos="914400" algn="l"/>
              </a:tabLst>
              <a:defRPr sz="3000">
                <a:latin typeface="Franklin Gothic Book"/>
                <a:ea typeface="Franklin Gothic Book"/>
                <a:cs typeface="Franklin Gothic Book"/>
                <a:sym typeface="Franklin Gothic Book"/>
              </a:defRPr>
            </a:pPr>
            <a:r>
              <a:t>Focus on specific psycho-emotional profiles in relation to the ADACL. (i.e. do sad films increase tiredness?)</a:t>
            </a:r>
            <a:endParaRPr sz="13200">
              <a:latin typeface="Times New Roman"/>
              <a:ea typeface="Times New Roman"/>
              <a:cs typeface="Times New Roman"/>
              <a:sym typeface="Times New Roman"/>
            </a:endParaRPr>
          </a:p>
          <a:p>
            <a:pPr lvl="1" marL="1314450" indent="-571500" defTabSz="908050">
              <a:spcBef>
                <a:spcPts val="1200"/>
              </a:spcBef>
              <a:buClr>
                <a:schemeClr val="accent2"/>
              </a:buClr>
              <a:buSzPct val="100000"/>
              <a:buChar char="▪"/>
              <a:tabLst>
                <a:tab pos="914400" algn="l"/>
              </a:tabLst>
              <a:defRPr sz="3000">
                <a:latin typeface="Franklin Gothic Book"/>
                <a:ea typeface="Franklin Gothic Book"/>
                <a:cs typeface="Franklin Gothic Book"/>
                <a:sym typeface="Franklin Gothic Book"/>
              </a:defRPr>
            </a:pPr>
            <a:r>
              <a:t>The comorbidity of Anxiety and Depression</a:t>
            </a:r>
          </a:p>
        </p:txBody>
      </p:sp>
      <p:sp>
        <p:nvSpPr>
          <p:cNvPr id="125" name="Rectangle 27"/>
          <p:cNvSpPr txBox="1"/>
          <p:nvPr/>
        </p:nvSpPr>
        <p:spPr>
          <a:xfrm>
            <a:off x="21747377" y="38282553"/>
            <a:ext cx="9599282" cy="523910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defRPr sz="2400">
                <a:latin typeface="Franklin Gothic Book"/>
                <a:ea typeface="Franklin Gothic Book"/>
                <a:cs typeface="Franklin Gothic Book"/>
                <a:sym typeface="Franklin Gothic Book"/>
              </a:defRPr>
            </a:pPr>
            <a:r>
              <a:t>Fernández-Aguilar, L., Navarro-Bravo, B., Ricarte, J., Ros, L., &amp; Latorre, J. 	M. (2019). </a:t>
            </a:r>
            <a:r>
              <a:rPr i="1"/>
              <a:t>How effective are films in inducing positive and negative 	emotional states? A meta-analysis. </a:t>
            </a:r>
            <a:r>
              <a:t>PLoS ONE, 14(11), e0225040.</a:t>
            </a:r>
            <a:r>
              <a:rPr u="sng">
                <a:solidFill>
                  <a:srgbClr val="0563C1"/>
                </a:solidFill>
                <a:uFill>
                  <a:solidFill>
                    <a:srgbClr val="0563C1"/>
                  </a:solidFill>
                </a:uFill>
                <a:hlinkClick r:id="rId4" invalidUrl="" action="" tgtFrame="" tooltip="" history="1" highlightClick="0" endSnd="0"/>
              </a:rPr>
              <a:t> </a:t>
            </a:r>
            <a:r>
              <a:t>	</a:t>
            </a:r>
            <a:r>
              <a:rPr u="sng">
                <a:solidFill>
                  <a:srgbClr val="0563C1"/>
                </a:solidFill>
                <a:uFill>
                  <a:solidFill>
                    <a:srgbClr val="0563C1"/>
                  </a:solidFill>
                </a:uFill>
                <a:hlinkClick r:id="rId4" invalidUrl="" action="" tgtFrame="" tooltip="" history="1" highlightClick="0" endSnd="0"/>
              </a:rPr>
              <a:t>https://doi.org/10.1371/journal.pone.0225040</a:t>
            </a:r>
            <a:endParaRPr u="sng">
              <a:solidFill>
                <a:srgbClr val="1155CC"/>
              </a:solidFill>
            </a:endParaRPr>
          </a:p>
          <a:p>
            <a:pPr>
              <a:defRPr sz="2400">
                <a:latin typeface="Franklin Gothic Book"/>
                <a:ea typeface="Franklin Gothic Book"/>
                <a:cs typeface="Franklin Gothic Book"/>
                <a:sym typeface="Franklin Gothic Book"/>
              </a:defRPr>
            </a:pPr>
            <a:r>
              <a:t>Rafaeli, E., &amp; Revelle, W. (2006). </a:t>
            </a:r>
            <a:r>
              <a:rPr i="1"/>
              <a:t>A premature consensus: Are happiness 	and sadness truly opposite affects? Motivation and Emotion</a:t>
            </a:r>
            <a:r>
              <a:t>. Motiv 	Emot 30, </a:t>
            </a:r>
            <a:r>
              <a:rPr i="1"/>
              <a:t>30</a:t>
            </a:r>
            <a:r>
              <a:t>(1), 1–12. </a:t>
            </a:r>
            <a:r>
              <a:rPr u="sng">
                <a:solidFill>
                  <a:srgbClr val="0563C1"/>
                </a:solidFill>
                <a:uFill>
                  <a:solidFill>
                    <a:srgbClr val="0563C1"/>
                  </a:solidFill>
                </a:uFill>
                <a:hlinkClick r:id="rId5" invalidUrl="" action="" tgtFrame="" tooltip="" history="1" highlightClick="0" endSnd="0"/>
              </a:rPr>
              <a:t>https://doi.org/10.1007/s11031-006-9004-2</a:t>
            </a:r>
            <a:endParaRPr u="sng">
              <a:solidFill>
                <a:srgbClr val="1155CC"/>
              </a:solidFill>
            </a:endParaRPr>
          </a:p>
          <a:p>
            <a:pPr>
              <a:defRPr sz="2400">
                <a:latin typeface="Franklin Gothic Book"/>
                <a:ea typeface="Franklin Gothic Book"/>
                <a:cs typeface="Franklin Gothic Book"/>
                <a:sym typeface="Franklin Gothic Book"/>
              </a:defRPr>
            </a:pPr>
            <a:r>
              <a:t>Thayer, R. E. (1989). </a:t>
            </a:r>
            <a:r>
              <a:rPr i="1"/>
              <a:t>The Biopsychology of Mood and Arousal</a:t>
            </a:r>
            <a:r>
              <a:t>. Oxford 	University Press USA.</a:t>
            </a:r>
          </a:p>
          <a:p>
            <a:pPr>
              <a:defRPr sz="2400">
                <a:latin typeface="Franklin Gothic Book"/>
                <a:ea typeface="Franklin Gothic Book"/>
                <a:cs typeface="Franklin Gothic Book"/>
                <a:sym typeface="Franklin Gothic Book"/>
              </a:defRPr>
            </a:pPr>
            <a:r>
              <a:t>Watson, D., &amp; Tellegen, A. (1985). </a:t>
            </a:r>
            <a:r>
              <a:rPr i="1"/>
              <a:t>Toward a consensual structure of 	mood.</a:t>
            </a:r>
            <a:r>
              <a:t> Psychological Bulletin, 98(2), 219–235.</a:t>
            </a:r>
            <a:r>
              <a:rPr u="sng">
                <a:solidFill>
                  <a:srgbClr val="0563C1"/>
                </a:solidFill>
                <a:uFill>
                  <a:solidFill>
                    <a:srgbClr val="0563C1"/>
                  </a:solidFill>
                </a:uFill>
                <a:hlinkClick r:id="rId6" invalidUrl="" action="" tgtFrame="" tooltip="" history="1" highlightClick="0" endSnd="0"/>
              </a:rPr>
              <a:t> </a:t>
            </a:r>
            <a:r>
              <a:t>	</a:t>
            </a:r>
            <a:r>
              <a:rPr u="sng">
                <a:solidFill>
                  <a:srgbClr val="0563C1"/>
                </a:solidFill>
                <a:uFill>
                  <a:solidFill>
                    <a:srgbClr val="0563C1"/>
                  </a:solidFill>
                </a:uFill>
                <a:hlinkClick r:id="rId6" invalidUrl="" action="" tgtFrame="" tooltip="" history="1" highlightClick="0" endSnd="0"/>
              </a:rPr>
              <a:t>https://doi.org/10.1037//0033-2909.98.2.219</a:t>
            </a:r>
            <a:br/>
          </a:p>
        </p:txBody>
      </p:sp>
      <p:sp>
        <p:nvSpPr>
          <p:cNvPr id="126" name="Text Box 736"/>
          <p:cNvSpPr txBox="1"/>
          <p:nvPr/>
        </p:nvSpPr>
        <p:spPr>
          <a:xfrm>
            <a:off x="16812907" y="6006646"/>
            <a:ext cx="11693922" cy="979535"/>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lvl1pPr defTabSz="908050">
              <a:defRPr b="1" sz="6000">
                <a:solidFill>
                  <a:srgbClr val="7030A0"/>
                </a:solidFill>
                <a:latin typeface="Cambria"/>
                <a:ea typeface="Cambria"/>
                <a:cs typeface="Cambria"/>
                <a:sym typeface="Cambria"/>
              </a:defRPr>
            </a:lvl1pPr>
          </a:lstStyle>
          <a:p>
            <a:pPr/>
            <a:r>
              <a:t>Methods</a:t>
            </a:r>
          </a:p>
        </p:txBody>
      </p:sp>
      <p:sp>
        <p:nvSpPr>
          <p:cNvPr id="127" name="Rectangle 701"/>
          <p:cNvSpPr/>
          <p:nvPr/>
        </p:nvSpPr>
        <p:spPr>
          <a:xfrm>
            <a:off x="3700711" y="21656391"/>
            <a:ext cx="25077128" cy="2079388"/>
          </a:xfrm>
          <a:prstGeom prst="rect">
            <a:avLst/>
          </a:prstGeom>
          <a:ln w="76200">
            <a:solidFill>
              <a:srgbClr val="C5E0B4"/>
            </a:solidFill>
            <a:miter/>
          </a:ln>
        </p:spPr>
        <p:txBody>
          <a:bodyPr lIns="45719" rIns="45719" anchor="ctr"/>
          <a:lstStyle/>
          <a:p>
            <a:pPr>
              <a:defRPr sz="4000">
                <a:latin typeface="Arial"/>
                <a:ea typeface="Arial"/>
                <a:cs typeface="Arial"/>
                <a:sym typeface="Arial"/>
              </a:defRPr>
            </a:pPr>
          </a:p>
        </p:txBody>
      </p:sp>
      <p:sp>
        <p:nvSpPr>
          <p:cNvPr id="128" name="Text Box 736"/>
          <p:cNvSpPr txBox="1"/>
          <p:nvPr/>
        </p:nvSpPr>
        <p:spPr>
          <a:xfrm>
            <a:off x="12000624" y="20369548"/>
            <a:ext cx="8917152" cy="979535"/>
          </a:xfrm>
          <a:prstGeom prst="rect">
            <a:avLst/>
          </a:prstGeom>
          <a:solidFill>
            <a:srgbClr val="FFFFFF"/>
          </a:solidFill>
          <a:ln w="12700">
            <a:miter lim="400000"/>
          </a:ln>
          <a:extLst>
            <a:ext uri="{C572A759-6A51-4108-AA02-DFA0A04FC94B}">
              <ma14:wrappingTextBoxFlag xmlns:ma14="http://schemas.microsoft.com/office/mac/drawingml/2011/main" val="1"/>
            </a:ext>
          </a:extLst>
        </p:spPr>
        <p:txBody>
          <a:bodyPr lIns="45267" tIns="45267" rIns="45267" bIns="45267">
            <a:spAutoFit/>
          </a:bodyPr>
          <a:lstStyle>
            <a:lvl1pPr algn="ctr" defTabSz="908050">
              <a:defRPr b="1" sz="6000">
                <a:solidFill>
                  <a:srgbClr val="7030A0"/>
                </a:solidFill>
                <a:latin typeface="Cambria"/>
                <a:ea typeface="Cambria"/>
                <a:cs typeface="Cambria"/>
                <a:sym typeface="Cambria"/>
              </a:defRPr>
            </a:lvl1pPr>
          </a:lstStyle>
          <a:p>
            <a:pPr/>
            <a:r>
              <a:t>Research Questions</a:t>
            </a:r>
          </a:p>
        </p:txBody>
      </p:sp>
      <p:sp>
        <p:nvSpPr>
          <p:cNvPr id="129" name="Straight Connector 7"/>
          <p:cNvSpPr/>
          <p:nvPr/>
        </p:nvSpPr>
        <p:spPr>
          <a:xfrm>
            <a:off x="16215831" y="6084277"/>
            <a:ext cx="23444" cy="13754154"/>
          </a:xfrm>
          <a:prstGeom prst="line">
            <a:avLst/>
          </a:prstGeom>
          <a:ln w="28575">
            <a:solidFill>
              <a:schemeClr val="accent2"/>
            </a:solidFill>
            <a:miter/>
          </a:ln>
        </p:spPr>
        <p:txBody>
          <a:bodyPr lIns="45719" rIns="45719"/>
          <a:lstStyle/>
          <a:p>
            <a:pPr/>
          </a:p>
        </p:txBody>
      </p:sp>
      <p:sp>
        <p:nvSpPr>
          <p:cNvPr id="130" name="Text Box 703"/>
          <p:cNvSpPr txBox="1"/>
          <p:nvPr/>
        </p:nvSpPr>
        <p:spPr>
          <a:xfrm>
            <a:off x="1994368" y="25345409"/>
            <a:ext cx="9563208" cy="2174656"/>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p>
            <a:pPr defTabSz="908050">
              <a:spcBef>
                <a:spcPts val="1200"/>
              </a:spcBef>
              <a:tabLst>
                <a:tab pos="914400" algn="l"/>
              </a:tabLst>
              <a:defRPr b="1" sz="3200">
                <a:latin typeface="Franklin Gothic Book"/>
                <a:ea typeface="Franklin Gothic Book"/>
                <a:cs typeface="Franklin Gothic Book"/>
                <a:sym typeface="Franklin Gothic Book"/>
              </a:defRPr>
            </a:pPr>
            <a:r>
              <a:t>Univariate</a:t>
            </a:r>
            <a:endParaRPr sz="14500">
              <a:latin typeface="Times New Roman"/>
              <a:ea typeface="Times New Roman"/>
              <a:cs typeface="Times New Roman"/>
              <a:sym typeface="Times New Roman"/>
            </a:endParaRPr>
          </a:p>
          <a:p>
            <a:pPr marL="571500" indent="-571500" defTabSz="908050">
              <a:spcBef>
                <a:spcPts val="1200"/>
              </a:spcBef>
              <a:buClr>
                <a:schemeClr val="accent2"/>
              </a:buClr>
              <a:buSzPct val="100000"/>
              <a:buChar char="▪"/>
              <a:tabLst>
                <a:tab pos="914400" algn="l"/>
              </a:tabLst>
              <a:defRPr sz="3200">
                <a:latin typeface="Franklin Gothic Book"/>
                <a:ea typeface="Franklin Gothic Book"/>
                <a:cs typeface="Franklin Gothic Book"/>
                <a:sym typeface="Franklin Gothic Book"/>
              </a:defRPr>
            </a:pPr>
            <a:r>
              <a:t>A total of 10.6% of the sample recorded scores corroborating “moderate major depressive disorder.” The rest recorded sub-clinical scores.</a:t>
            </a:r>
          </a:p>
        </p:txBody>
      </p:sp>
      <p:sp>
        <p:nvSpPr>
          <p:cNvPr id="131" name="Text Box 736"/>
          <p:cNvSpPr txBox="1"/>
          <p:nvPr/>
        </p:nvSpPr>
        <p:spPr>
          <a:xfrm>
            <a:off x="1888513" y="24040327"/>
            <a:ext cx="11693923" cy="979535"/>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lvl1pPr defTabSz="908050">
              <a:defRPr b="1" sz="6000">
                <a:solidFill>
                  <a:srgbClr val="7030A0"/>
                </a:solidFill>
                <a:latin typeface="Cambria"/>
                <a:ea typeface="Cambria"/>
                <a:cs typeface="Cambria"/>
                <a:sym typeface="Cambria"/>
              </a:defRPr>
            </a:lvl1pPr>
          </a:lstStyle>
          <a:p>
            <a:pPr/>
            <a:r>
              <a:t>Results</a:t>
            </a:r>
          </a:p>
        </p:txBody>
      </p:sp>
      <p:sp>
        <p:nvSpPr>
          <p:cNvPr id="132" name="Straight Connector 54"/>
          <p:cNvSpPr/>
          <p:nvPr/>
        </p:nvSpPr>
        <p:spPr>
          <a:xfrm flipH="1">
            <a:off x="21701658" y="38110445"/>
            <a:ext cx="9540342" cy="1"/>
          </a:xfrm>
          <a:prstGeom prst="line">
            <a:avLst/>
          </a:prstGeom>
          <a:ln w="76200">
            <a:solidFill>
              <a:srgbClr val="C5E0B4"/>
            </a:solidFill>
            <a:miter/>
          </a:ln>
        </p:spPr>
        <p:txBody>
          <a:bodyPr lIns="45719" rIns="45719"/>
          <a:lstStyle/>
          <a:p>
            <a:pPr/>
          </a:p>
        </p:txBody>
      </p:sp>
      <p:sp>
        <p:nvSpPr>
          <p:cNvPr id="133" name="Rectangle 57"/>
          <p:cNvSpPr txBox="1"/>
          <p:nvPr/>
        </p:nvSpPr>
        <p:spPr>
          <a:xfrm>
            <a:off x="12657395" y="29636715"/>
            <a:ext cx="7564381" cy="94828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spcBef>
                <a:spcPts val="1200"/>
              </a:spcBef>
              <a:defRPr b="1" sz="2800">
                <a:latin typeface="Franklin Gothic Book"/>
                <a:ea typeface="Franklin Gothic Book"/>
                <a:cs typeface="Franklin Gothic Book"/>
                <a:sym typeface="Franklin Gothic Book"/>
              </a:defRPr>
            </a:pPr>
            <a:r>
              <a:t>Figure 1. </a:t>
            </a:r>
            <a:r>
              <a:rPr b="0"/>
              <a:t>Change in PANAS Scales by Film Type</a:t>
            </a:r>
            <a:r>
              <a:t>. </a:t>
            </a:r>
          </a:p>
        </p:txBody>
      </p:sp>
      <p:sp>
        <p:nvSpPr>
          <p:cNvPr id="134" name="Text Box 736"/>
          <p:cNvSpPr txBox="1"/>
          <p:nvPr/>
        </p:nvSpPr>
        <p:spPr>
          <a:xfrm>
            <a:off x="21551296" y="23970552"/>
            <a:ext cx="8144209" cy="979535"/>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lvl1pPr defTabSz="908050">
              <a:defRPr b="1" sz="6000">
                <a:solidFill>
                  <a:srgbClr val="7030A0"/>
                </a:solidFill>
                <a:latin typeface="Cambria"/>
                <a:ea typeface="Cambria"/>
                <a:cs typeface="Cambria"/>
                <a:sym typeface="Cambria"/>
              </a:defRPr>
            </a:lvl1pPr>
          </a:lstStyle>
          <a:p>
            <a:pPr/>
            <a:r>
              <a:t>Discussion</a:t>
            </a:r>
          </a:p>
        </p:txBody>
      </p:sp>
      <p:sp>
        <p:nvSpPr>
          <p:cNvPr id="135" name="Text Box 703"/>
          <p:cNvSpPr txBox="1"/>
          <p:nvPr/>
        </p:nvSpPr>
        <p:spPr>
          <a:xfrm>
            <a:off x="1969400" y="27847298"/>
            <a:ext cx="9004046" cy="10492747"/>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p>
            <a:pPr defTabSz="908050">
              <a:spcBef>
                <a:spcPts val="1200"/>
              </a:spcBef>
              <a:tabLst>
                <a:tab pos="914400" algn="l"/>
              </a:tabLst>
              <a:defRPr b="1" sz="3200">
                <a:latin typeface="Franklin Gothic Book"/>
                <a:ea typeface="Franklin Gothic Book"/>
                <a:cs typeface="Franklin Gothic Book"/>
                <a:sym typeface="Franklin Gothic Book"/>
              </a:defRPr>
            </a:pPr>
            <a:r>
              <a:t>Bivariate</a:t>
            </a:r>
            <a:endParaRPr sz="14500">
              <a:latin typeface="Times New Roman"/>
              <a:ea typeface="Times New Roman"/>
              <a:cs typeface="Times New Roman"/>
              <a:sym typeface="Times New Roman"/>
            </a:endParaRPr>
          </a:p>
          <a:p>
            <a:pPr marL="571500" indent="-571500" defTabSz="908050">
              <a:spcBef>
                <a:spcPts val="1200"/>
              </a:spcBef>
              <a:buClr>
                <a:schemeClr val="accent2"/>
              </a:buClr>
              <a:buSzPct val="100000"/>
              <a:buChar char="▪"/>
              <a:tabLst>
                <a:tab pos="914400" algn="l"/>
              </a:tabLst>
              <a:defRPr sz="3200">
                <a:latin typeface="Franklin Gothic Book"/>
                <a:ea typeface="Franklin Gothic Book"/>
                <a:cs typeface="Franklin Gothic Book"/>
                <a:sym typeface="Franklin Gothic Book"/>
              </a:defRPr>
            </a:pPr>
            <a:r>
              <a:t>Analysis of variance (ANOVA) indicated a </a:t>
            </a:r>
            <a:r>
              <a:rPr b="1"/>
              <a:t>significant decrease in positive affect for depressed participants</a:t>
            </a:r>
            <a:r>
              <a:t> as compared with their non-depressed counterparts. These results were constant across all films with the exception of the “fear” film. </a:t>
            </a:r>
            <a:endParaRPr sz="14500">
              <a:latin typeface="Times New Roman"/>
              <a:ea typeface="Times New Roman"/>
              <a:cs typeface="Times New Roman"/>
              <a:sym typeface="Times New Roman"/>
            </a:endParaRPr>
          </a:p>
          <a:p>
            <a:pPr marL="571500" indent="-571500" defTabSz="908050">
              <a:spcBef>
                <a:spcPts val="1200"/>
              </a:spcBef>
              <a:buClr>
                <a:schemeClr val="accent2"/>
              </a:buClr>
              <a:buSzPct val="100000"/>
              <a:buChar char="▪"/>
              <a:tabLst>
                <a:tab pos="914400" algn="l"/>
              </a:tabLst>
              <a:defRPr sz="3200">
                <a:latin typeface="Franklin Gothic Book"/>
                <a:ea typeface="Franklin Gothic Book"/>
                <a:cs typeface="Franklin Gothic Book"/>
                <a:sym typeface="Franklin Gothic Book"/>
              </a:defRPr>
            </a:pPr>
            <a:r>
              <a:t>ANOVA also indicated weak to </a:t>
            </a:r>
            <a:r>
              <a:rPr b="1"/>
              <a:t>no significant difference in induced negative affect</a:t>
            </a:r>
            <a:r>
              <a:t> between depressed and non-depressed groups across all films.</a:t>
            </a:r>
            <a:endParaRPr sz="14500">
              <a:latin typeface="Times New Roman"/>
              <a:ea typeface="Times New Roman"/>
              <a:cs typeface="Times New Roman"/>
              <a:sym typeface="Times New Roman"/>
            </a:endParaRPr>
          </a:p>
          <a:p>
            <a:pPr marL="571500" indent="-571500" defTabSz="908050">
              <a:spcBef>
                <a:spcPts val="1200"/>
              </a:spcBef>
              <a:buClr>
                <a:schemeClr val="accent2"/>
              </a:buClr>
              <a:buSzPct val="100000"/>
              <a:buChar char="▪"/>
              <a:tabLst>
                <a:tab pos="914400" algn="l"/>
              </a:tabLst>
              <a:defRPr sz="3200">
                <a:latin typeface="Franklin Gothic Book"/>
                <a:ea typeface="Franklin Gothic Book"/>
                <a:cs typeface="Franklin Gothic Book"/>
                <a:sym typeface="Franklin Gothic Book"/>
              </a:defRPr>
            </a:pPr>
            <a:r>
              <a:t>Furthermore, ANOVA revealed that</a:t>
            </a:r>
            <a:r>
              <a:rPr b="1"/>
              <a:t> </a:t>
            </a:r>
            <a:r>
              <a:t>clinically diagnosable individuals recorded </a:t>
            </a:r>
            <a:r>
              <a:rPr b="1"/>
              <a:t>significantly decreased energetic arousal in the neutral and sad films </a:t>
            </a:r>
            <a:r>
              <a:t>compared to those with non-clinically diagnosable scores. </a:t>
            </a:r>
          </a:p>
          <a:p>
            <a:pPr marL="571500" indent="-571500" defTabSz="908050">
              <a:spcBef>
                <a:spcPts val="1200"/>
              </a:spcBef>
              <a:buClr>
                <a:schemeClr val="accent2"/>
              </a:buClr>
              <a:buSzPct val="100000"/>
              <a:buChar char="▪"/>
              <a:tabLst>
                <a:tab pos="914400" algn="l"/>
              </a:tabLst>
              <a:defRPr sz="3200">
                <a:latin typeface="Franklin Gothic Book"/>
                <a:ea typeface="Franklin Gothic Book"/>
                <a:cs typeface="Franklin Gothic Book"/>
                <a:sym typeface="Franklin Gothic Book"/>
              </a:defRPr>
            </a:pPr>
            <a:r>
              <a:t>Conversely, ANOVA showed </a:t>
            </a:r>
            <a:r>
              <a:rPr b="1"/>
              <a:t>weak to no significant difference between depression and change in tense arousal</a:t>
            </a:r>
            <a:r>
              <a:t> </a:t>
            </a:r>
            <a:r>
              <a:rPr b="1"/>
              <a:t>across all films</a:t>
            </a:r>
            <a:r>
              <a:t>. </a:t>
            </a:r>
          </a:p>
        </p:txBody>
      </p:sp>
      <p:sp>
        <p:nvSpPr>
          <p:cNvPr id="136" name="Text Box 703"/>
          <p:cNvSpPr txBox="1"/>
          <p:nvPr/>
        </p:nvSpPr>
        <p:spPr>
          <a:xfrm>
            <a:off x="1920300" y="38565143"/>
            <a:ext cx="12032978" cy="5581003"/>
          </a:xfrm>
          <a:prstGeom prst="rect">
            <a:avLst/>
          </a:prstGeom>
          <a:ln w="12700">
            <a:miter lim="400000"/>
          </a:ln>
          <a:extLst>
            <a:ext uri="{C572A759-6A51-4108-AA02-DFA0A04FC94B}">
              <ma14:wrappingTextBoxFlag xmlns:ma14="http://schemas.microsoft.com/office/mac/drawingml/2011/main" val="1"/>
            </a:ext>
          </a:extLst>
        </p:spPr>
        <p:txBody>
          <a:bodyPr lIns="45267" tIns="45267" rIns="45267" bIns="45267">
            <a:spAutoFit/>
          </a:bodyPr>
          <a:lstStyle/>
          <a:p>
            <a:pPr defTabSz="908050">
              <a:spcBef>
                <a:spcPts val="700"/>
              </a:spcBef>
              <a:tabLst>
                <a:tab pos="914400" algn="l"/>
              </a:tabLst>
              <a:defRPr b="1" sz="3200">
                <a:latin typeface="Franklin Gothic Book"/>
                <a:ea typeface="Franklin Gothic Book"/>
                <a:cs typeface="Franklin Gothic Book"/>
                <a:sym typeface="Franklin Gothic Book"/>
              </a:defRPr>
            </a:pPr>
            <a:r>
              <a:t>Multivariate</a:t>
            </a:r>
          </a:p>
          <a:p>
            <a:pPr marL="571500" indent="-571500" defTabSz="908050">
              <a:spcBef>
                <a:spcPts val="1200"/>
              </a:spcBef>
              <a:buClr>
                <a:schemeClr val="accent2"/>
              </a:buClr>
              <a:buSzPct val="100000"/>
              <a:buChar char="▪"/>
              <a:tabLst>
                <a:tab pos="914400" algn="l"/>
              </a:tabLst>
              <a:defRPr sz="3200">
                <a:latin typeface="Franklin Gothic Book"/>
                <a:ea typeface="Franklin Gothic Book"/>
                <a:cs typeface="Franklin Gothic Book"/>
                <a:sym typeface="Franklin Gothic Book"/>
              </a:defRPr>
            </a:pPr>
            <a:r>
              <a:t>The interaction between Major Depression and Anxiety was found to be significantly associated with change in EA (Beta = 1.02, CI(0.431, 1.74),  p = 0.0019). Participants with higher trait anxiety </a:t>
            </a:r>
            <a:r>
              <a:rPr i="1"/>
              <a:t>and</a:t>
            </a:r>
            <a:r>
              <a:t> BDI scores tended to experience increased EA when watching the neutral film.</a:t>
            </a:r>
            <a:endParaRPr sz="14500">
              <a:latin typeface="Times New Roman"/>
              <a:ea typeface="Times New Roman"/>
              <a:cs typeface="Times New Roman"/>
              <a:sym typeface="Times New Roman"/>
            </a:endParaRPr>
          </a:p>
        </p:txBody>
      </p:sp>
      <p:sp>
        <p:nvSpPr>
          <p:cNvPr id="137" name="Rectangle 35"/>
          <p:cNvSpPr txBox="1"/>
          <p:nvPr/>
        </p:nvSpPr>
        <p:spPr>
          <a:xfrm>
            <a:off x="11346776" y="36305954"/>
            <a:ext cx="9903895" cy="94686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spcBef>
                <a:spcPts val="1200"/>
              </a:spcBef>
              <a:defRPr b="1" sz="2800">
                <a:latin typeface="Franklin Gothic Book"/>
                <a:ea typeface="Franklin Gothic Book"/>
                <a:cs typeface="Franklin Gothic Book"/>
                <a:sym typeface="Franklin Gothic Book"/>
              </a:defRPr>
            </a:pPr>
            <a:r>
              <a:t>Figure 2. </a:t>
            </a:r>
            <a:r>
              <a:rPr b="0"/>
              <a:t>ANOVA results for change in PANAS and ADACL for depressed vs Non Depressed per Film Type </a:t>
            </a:r>
          </a:p>
        </p:txBody>
      </p:sp>
      <p:pic>
        <p:nvPicPr>
          <p:cNvPr id="138" name="Picture 63" descr="Picture 63"/>
          <p:cNvPicPr>
            <a:picLocks noChangeAspect="1"/>
          </p:cNvPicPr>
          <p:nvPr/>
        </p:nvPicPr>
        <p:blipFill>
          <a:blip r:embed="rId7">
            <a:extLst/>
          </a:blip>
          <a:stretch>
            <a:fillRect/>
          </a:stretch>
        </p:blipFill>
        <p:spPr>
          <a:xfrm>
            <a:off x="11724975" y="24174711"/>
            <a:ext cx="8375892" cy="5568983"/>
          </a:xfrm>
          <a:prstGeom prst="rect">
            <a:avLst/>
          </a:prstGeom>
          <a:ln w="12700">
            <a:miter lim="400000"/>
          </a:ln>
        </p:spPr>
      </p:pic>
      <p:graphicFrame>
        <p:nvGraphicFramePr>
          <p:cNvPr id="139" name="Table 8"/>
          <p:cNvGraphicFramePr/>
          <p:nvPr/>
        </p:nvGraphicFramePr>
        <p:xfrm>
          <a:off x="11156777" y="30315278"/>
          <a:ext cx="10141551" cy="5827556"/>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635972"/>
                <a:gridCol w="407372"/>
                <a:gridCol w="2209800"/>
                <a:gridCol w="1981200"/>
                <a:gridCol w="1674813"/>
                <a:gridCol w="876300"/>
                <a:gridCol w="2356093"/>
              </a:tblGrid>
              <a:tr h="969959">
                <a:tc gridSpan="2">
                  <a:txBody>
                    <a:bodyPr/>
                    <a:lstStyle/>
                    <a:p>
                      <a:pPr algn="ctr" defTabSz="3291840">
                        <a:defRPr sz="1800"/>
                      </a:pPr>
                      <a:r>
                        <a:rPr b="1" sz="2400">
                          <a:latin typeface="Franklin Gothic Book"/>
                          <a:ea typeface="Franklin Gothic Book"/>
                          <a:cs typeface="Franklin Gothic Book"/>
                          <a:sym typeface="Franklin Gothic Book"/>
                        </a:rPr>
                        <a:t>Film Type</a:t>
                      </a:r>
                    </a:p>
                  </a:txBody>
                  <a:tcPr marL="63500" marR="63500" marT="63500" marB="63500" anchor="ctr" anchorCtr="0" horzOverflow="overflow">
                    <a:lnL w="12700">
                      <a:miter lim="400000"/>
                    </a:lnL>
                    <a:lnR w="28575">
                      <a:solidFill>
                        <a:srgbClr val="000000"/>
                      </a:solidFill>
                    </a:lnR>
                    <a:lnT w="12700">
                      <a:miter lim="400000"/>
                    </a:lnT>
                    <a:lnB w="28575">
                      <a:solidFill>
                        <a:srgbClr val="000000"/>
                      </a:solidFill>
                    </a:lnB>
                    <a:solidFill>
                      <a:srgbClr val="FCE3FF"/>
                    </a:solidFill>
                  </a:tcPr>
                </a:tc>
                <a:tc hMerge="1">
                  <a:tcPr/>
                </a:tc>
                <a:tc>
                  <a:txBody>
                    <a:bodyPr/>
                    <a:lstStyle/>
                    <a:p>
                      <a:pPr algn="ctr" defTabSz="3291840">
                        <a:defRPr sz="1800"/>
                      </a:pPr>
                      <a:r>
                        <a:rPr b="1" sz="2400">
                          <a:latin typeface="Franklin Gothic Book"/>
                          <a:ea typeface="Franklin Gothic Book"/>
                          <a:cs typeface="Franklin Gothic Book"/>
                          <a:sym typeface="Franklin Gothic Book"/>
                        </a:rPr>
                        <a:t>Change in PA</a:t>
                      </a:r>
                    </a:p>
                  </a:txBody>
                  <a:tcPr marL="63500" marR="63500" marT="63500" marB="63500" anchor="ctr" anchorCtr="0" horzOverflow="overflow">
                    <a:lnL w="28575">
                      <a:solidFill>
                        <a:srgbClr val="000000"/>
                      </a:solidFill>
                    </a:lnL>
                    <a:lnR w="6350">
                      <a:solidFill>
                        <a:srgbClr val="000000"/>
                      </a:solidFill>
                    </a:lnR>
                    <a:lnT w="12700">
                      <a:miter lim="400000"/>
                    </a:lnT>
                    <a:lnB w="28575">
                      <a:solidFill>
                        <a:srgbClr val="000000"/>
                      </a:solidFill>
                    </a:lnB>
                    <a:solidFill>
                      <a:srgbClr val="FCE3FF"/>
                    </a:solidFill>
                  </a:tcPr>
                </a:tc>
                <a:tc>
                  <a:txBody>
                    <a:bodyPr/>
                    <a:lstStyle/>
                    <a:p>
                      <a:pPr algn="ctr" defTabSz="3291840">
                        <a:defRPr sz="1800"/>
                      </a:pPr>
                      <a:r>
                        <a:rPr b="1" sz="2400">
                          <a:latin typeface="Franklin Gothic Book"/>
                          <a:ea typeface="Franklin Gothic Book"/>
                          <a:cs typeface="Franklin Gothic Book"/>
                          <a:sym typeface="Franklin Gothic Book"/>
                        </a:rPr>
                        <a:t>Change in NA</a:t>
                      </a:r>
                    </a:p>
                  </a:txBody>
                  <a:tcPr marL="63500" marR="63500" marT="63500" marB="63500" anchor="ctr" anchorCtr="0" horzOverflow="overflow">
                    <a:lnL w="6350">
                      <a:solidFill>
                        <a:srgbClr val="000000"/>
                      </a:solidFill>
                    </a:lnL>
                    <a:lnR w="6350">
                      <a:solidFill>
                        <a:srgbClr val="000000"/>
                      </a:solidFill>
                    </a:lnR>
                    <a:lnT w="12700">
                      <a:miter lim="400000"/>
                    </a:lnT>
                    <a:lnB w="28575">
                      <a:solidFill>
                        <a:srgbClr val="000000"/>
                      </a:solidFill>
                    </a:lnB>
                    <a:solidFill>
                      <a:srgbClr val="FCE3FF"/>
                    </a:solidFill>
                  </a:tcPr>
                </a:tc>
                <a:tc gridSpan="2">
                  <a:txBody>
                    <a:bodyPr/>
                    <a:lstStyle/>
                    <a:p>
                      <a:pPr algn="ctr" defTabSz="3291840">
                        <a:defRPr sz="1800"/>
                      </a:pPr>
                      <a:r>
                        <a:rPr b="1" sz="2400">
                          <a:latin typeface="Franklin Gothic Book"/>
                          <a:ea typeface="Franklin Gothic Book"/>
                          <a:cs typeface="Franklin Gothic Book"/>
                          <a:sym typeface="Franklin Gothic Book"/>
                        </a:rPr>
                        <a:t>Change in EA</a:t>
                      </a:r>
                    </a:p>
                  </a:txBody>
                  <a:tcPr marL="63500" marR="63500" marT="63500" marB="63500" anchor="ctr" anchorCtr="0" horzOverflow="overflow">
                    <a:lnL w="6350">
                      <a:solidFill>
                        <a:srgbClr val="000000"/>
                      </a:solidFill>
                    </a:lnL>
                    <a:lnR w="6350">
                      <a:solidFill>
                        <a:srgbClr val="000000"/>
                      </a:solidFill>
                    </a:lnR>
                    <a:lnT w="12700">
                      <a:miter lim="400000"/>
                    </a:lnT>
                    <a:lnB w="28575">
                      <a:solidFill>
                        <a:srgbClr val="000000"/>
                      </a:solidFill>
                    </a:lnB>
                    <a:solidFill>
                      <a:srgbClr val="FCE3FF"/>
                    </a:solidFill>
                  </a:tcPr>
                </a:tc>
                <a:tc hMerge="1">
                  <a:tcPr/>
                </a:tc>
                <a:tc>
                  <a:txBody>
                    <a:bodyPr/>
                    <a:lstStyle/>
                    <a:p>
                      <a:pPr algn="ctr" defTabSz="3291840">
                        <a:defRPr b="1" sz="2400">
                          <a:latin typeface="Franklin Gothic Book"/>
                          <a:ea typeface="Franklin Gothic Book"/>
                          <a:cs typeface="Franklin Gothic Book"/>
                          <a:sym typeface="Franklin Gothic Book"/>
                        </a:defRPr>
                      </a:pPr>
                      <a:r>
                        <a:t>Chang</a:t>
                      </a:r>
                      <a:r>
                        <a:t>e in TA</a:t>
                      </a:r>
                    </a:p>
                  </a:txBody>
                  <a:tcPr marL="63500" marR="63500" marT="63500" marB="63500" anchor="ctr" anchorCtr="0" horzOverflow="overflow">
                    <a:lnL w="6350">
                      <a:solidFill>
                        <a:srgbClr val="000000"/>
                      </a:solidFill>
                    </a:lnL>
                    <a:lnR w="12700">
                      <a:miter lim="400000"/>
                    </a:lnR>
                    <a:lnT w="12700">
                      <a:miter lim="400000"/>
                    </a:lnT>
                    <a:lnB w="28575">
                      <a:solidFill>
                        <a:srgbClr val="000000"/>
                      </a:solidFill>
                    </a:lnB>
                    <a:solidFill>
                      <a:srgbClr val="FCE3FF"/>
                    </a:solidFill>
                  </a:tcPr>
                </a:tc>
              </a:tr>
              <a:tr h="969959">
                <a:tc gridSpan="2">
                  <a:txBody>
                    <a:bodyPr/>
                    <a:lstStyle/>
                    <a:p>
                      <a:pPr algn="ctr" defTabSz="3291840">
                        <a:spcBef>
                          <a:spcPts val="1200"/>
                        </a:spcBef>
                        <a:defRPr sz="1800"/>
                      </a:pPr>
                      <a:r>
                        <a:rPr sz="2000">
                          <a:latin typeface="Franklin Gothic Book"/>
                          <a:ea typeface="Franklin Gothic Book"/>
                          <a:cs typeface="Franklin Gothic Book"/>
                          <a:sym typeface="Franklin Gothic Book"/>
                        </a:rPr>
                        <a:t>Fear</a:t>
                      </a:r>
                    </a:p>
                  </a:txBody>
                  <a:tcPr marL="63500" marR="63500" marT="63500" marB="63500" anchor="ctr" anchorCtr="0" horzOverflow="overflow">
                    <a:lnL w="12700">
                      <a:miter lim="400000"/>
                    </a:lnL>
                    <a:lnR w="28575">
                      <a:solidFill>
                        <a:srgbClr val="000000"/>
                      </a:solidFill>
                    </a:lnR>
                    <a:lnT w="28575">
                      <a:solidFill>
                        <a:srgbClr val="000000"/>
                      </a:solidFill>
                    </a:lnT>
                    <a:lnB w="12700">
                      <a:miter lim="400000"/>
                    </a:lnB>
                    <a:solidFill>
                      <a:srgbClr val="F2F2F2"/>
                    </a:solidFill>
                  </a:tcPr>
                </a:tc>
                <a:tc hMerge="1">
                  <a:tcPr/>
                </a:tc>
                <a:tc>
                  <a:txBody>
                    <a:bodyPr/>
                    <a:lstStyle/>
                    <a:p>
                      <a:pPr algn="ctr" defTabSz="3291840">
                        <a:spcBef>
                          <a:spcPts val="1200"/>
                        </a:spcBef>
                        <a:defRPr sz="1600">
                          <a:latin typeface="Franklin Gothic Book"/>
                          <a:ea typeface="Franklin Gothic Book"/>
                          <a:cs typeface="Franklin Gothic Book"/>
                          <a:sym typeface="Franklin Gothic Book"/>
                        </a:defRPr>
                      </a:pPr>
                    </a:p>
                  </a:txBody>
                  <a:tcPr marL="63500" marR="63500" marT="63500" marB="63500" anchor="ctr" anchorCtr="0" horzOverflow="overflow">
                    <a:lnL w="28575">
                      <a:solidFill>
                        <a:srgbClr val="000000"/>
                      </a:solidFill>
                    </a:lnL>
                    <a:lnR w="6350">
                      <a:solidFill>
                        <a:srgbClr val="000000"/>
                      </a:solidFill>
                    </a:lnR>
                    <a:lnT w="28575">
                      <a:solidFill>
                        <a:srgbClr val="000000"/>
                      </a:solidFill>
                    </a:lnT>
                    <a:solidFill>
                      <a:srgbClr val="E4B4B8"/>
                    </a:solidFill>
                  </a:tcPr>
                </a:tc>
                <a:tc>
                  <a:txBody>
                    <a:bodyPr/>
                    <a:lstStyle/>
                    <a:p>
                      <a:pPr algn="ctr" defTabSz="3291840">
                        <a:defRPr sz="1600">
                          <a:latin typeface="Franklin Gothic Book"/>
                          <a:ea typeface="Franklin Gothic Book"/>
                          <a:cs typeface="Franklin Gothic Book"/>
                          <a:sym typeface="Franklin Gothic Book"/>
                        </a:defRPr>
                      </a:pPr>
                    </a:p>
                  </a:txBody>
                  <a:tcPr marL="63500" marR="63500" marT="63500" marB="63500" anchor="ctr" anchorCtr="0" horzOverflow="overflow">
                    <a:lnL w="6350">
                      <a:solidFill>
                        <a:srgbClr val="000000"/>
                      </a:solidFill>
                    </a:lnL>
                    <a:lnR w="6350">
                      <a:solidFill>
                        <a:srgbClr val="000000"/>
                      </a:solidFill>
                    </a:lnR>
                    <a:lnT w="28575">
                      <a:solidFill>
                        <a:srgbClr val="000000"/>
                      </a:solidFill>
                    </a:lnT>
                    <a:solidFill>
                      <a:srgbClr val="E4B4B8"/>
                    </a:solidFill>
                  </a:tcPr>
                </a:tc>
                <a:tc gridSpan="2">
                  <a:txBody>
                    <a:bodyPr/>
                    <a:lstStyle/>
                    <a:p>
                      <a:pPr algn="ctr" defTabSz="3291840">
                        <a:defRPr sz="1600">
                          <a:latin typeface="Franklin Gothic Book"/>
                          <a:ea typeface="Franklin Gothic Book"/>
                          <a:cs typeface="Franklin Gothic Book"/>
                          <a:sym typeface="Franklin Gothic Book"/>
                        </a:defRPr>
                      </a:pPr>
                    </a:p>
                  </a:txBody>
                  <a:tcPr marL="63500" marR="63500" marT="63500" marB="63500" anchor="ctr" anchorCtr="0" horzOverflow="overflow">
                    <a:lnL w="6350">
                      <a:solidFill>
                        <a:srgbClr val="000000"/>
                      </a:solidFill>
                    </a:lnL>
                    <a:lnR w="6350">
                      <a:solidFill>
                        <a:srgbClr val="000000"/>
                      </a:solidFill>
                    </a:lnR>
                    <a:lnT w="28575">
                      <a:solidFill>
                        <a:srgbClr val="000000"/>
                      </a:solidFill>
                    </a:lnT>
                    <a:solidFill>
                      <a:srgbClr val="E4B4B8"/>
                    </a:solidFill>
                  </a:tcPr>
                </a:tc>
                <a:tc hMerge="1">
                  <a:tcPr/>
                </a:tc>
                <a:tc>
                  <a:txBody>
                    <a:bodyPr/>
                    <a:lstStyle/>
                    <a:p>
                      <a:pPr algn="ctr" defTabSz="3291840">
                        <a:defRPr sz="1600">
                          <a:latin typeface="Franklin Gothic Book"/>
                          <a:ea typeface="Franklin Gothic Book"/>
                          <a:cs typeface="Franklin Gothic Book"/>
                          <a:sym typeface="Franklin Gothic Book"/>
                        </a:defRPr>
                      </a:pPr>
                    </a:p>
                  </a:txBody>
                  <a:tcPr marL="63500" marR="63500" marT="63500" marB="63500" anchor="ctr" anchorCtr="0" horzOverflow="overflow">
                    <a:lnL w="6350">
                      <a:solidFill>
                        <a:srgbClr val="000000"/>
                      </a:solidFill>
                    </a:lnL>
                    <a:lnR w="12700">
                      <a:miter lim="400000"/>
                    </a:lnR>
                    <a:lnT w="28575">
                      <a:solidFill>
                        <a:srgbClr val="000000"/>
                      </a:solidFill>
                    </a:lnT>
                    <a:solidFill>
                      <a:srgbClr val="E4B4B8"/>
                    </a:solidFill>
                  </a:tcPr>
                </a:tc>
              </a:tr>
              <a:tr h="969959">
                <a:tc gridSpan="2">
                  <a:txBody>
                    <a:bodyPr/>
                    <a:lstStyle/>
                    <a:p>
                      <a:pPr algn="ctr" defTabSz="3291840">
                        <a:spcBef>
                          <a:spcPts val="1200"/>
                        </a:spcBef>
                        <a:defRPr sz="1800"/>
                      </a:pPr>
                      <a:r>
                        <a:rPr sz="2000">
                          <a:latin typeface="Franklin Gothic Book"/>
                          <a:ea typeface="Franklin Gothic Book"/>
                          <a:cs typeface="Franklin Gothic Book"/>
                          <a:sym typeface="Franklin Gothic Book"/>
                        </a:rPr>
                        <a:t>Humor</a:t>
                      </a:r>
                    </a:p>
                  </a:txBody>
                  <a:tcPr marL="63500" marR="63500" marT="63500" marB="63500" anchor="ctr" anchorCtr="0" horzOverflow="overflow">
                    <a:lnL w="12700">
                      <a:miter lim="400000"/>
                    </a:lnL>
                    <a:lnR w="28575">
                      <a:solidFill>
                        <a:srgbClr val="000000"/>
                      </a:solidFill>
                    </a:lnR>
                    <a:lnT w="12700">
                      <a:miter lim="400000"/>
                    </a:lnT>
                    <a:lnB w="12700">
                      <a:miter lim="400000"/>
                    </a:lnB>
                    <a:solidFill>
                      <a:srgbClr val="F2F2F2"/>
                    </a:solidFill>
                  </a:tcPr>
                </a:tc>
                <a:tc hMerge="1">
                  <a:tcPr/>
                </a:tc>
                <a:tc>
                  <a:txBody>
                    <a:bodyPr/>
                    <a:lstStyle/>
                    <a:p>
                      <a:pPr algn="ctr" defTabSz="3291840">
                        <a:defRPr sz="1600">
                          <a:latin typeface="Franklin Gothic Book"/>
                          <a:ea typeface="Franklin Gothic Book"/>
                          <a:cs typeface="Franklin Gothic Book"/>
                          <a:sym typeface="Franklin Gothic Book"/>
                        </a:defRPr>
                      </a:pPr>
                      <a:r>
                        <a:t>Mean= -3.00 s.d=</a:t>
                      </a:r>
                      <a:r>
                        <a:rPr>
                          <a:solidFill>
                            <a:srgbClr val="3A3A3A"/>
                          </a:solidFill>
                        </a:rPr>
                        <a:t>±6.20</a:t>
                      </a:r>
                    </a:p>
                    <a:p>
                      <a:pPr algn="ctr" defTabSz="3291840">
                        <a:defRPr sz="1600">
                          <a:latin typeface="Franklin Gothic Book"/>
                          <a:ea typeface="Franklin Gothic Book"/>
                          <a:cs typeface="Franklin Gothic Book"/>
                          <a:sym typeface="Franklin Gothic Book"/>
                        </a:defRPr>
                      </a:pPr>
                      <a:r>
                        <a:t>F(3, 34)=3.859           p=0.018.</a:t>
                      </a:r>
                    </a:p>
                  </a:txBody>
                  <a:tcPr marL="63500" marR="63500" marT="63500" marB="63500" anchor="ctr" anchorCtr="0" horzOverflow="overflow">
                    <a:lnL w="28575">
                      <a:solidFill>
                        <a:srgbClr val="000000"/>
                      </a:solidFill>
                    </a:lnL>
                    <a:lnR w="6350">
                      <a:solidFill>
                        <a:srgbClr val="000000"/>
                      </a:solidFill>
                    </a:lnR>
                    <a:solidFill>
                      <a:srgbClr val="C5E0B4"/>
                    </a:solidFill>
                  </a:tcPr>
                </a:tc>
                <a:tc>
                  <a:txBody>
                    <a:bodyPr/>
                    <a:lstStyle/>
                    <a:p>
                      <a:pPr algn="ctr" defTabSz="3291840">
                        <a:defRPr sz="1600">
                          <a:latin typeface="Franklin Gothic Book"/>
                          <a:ea typeface="Franklin Gothic Book"/>
                          <a:cs typeface="Franklin Gothic Book"/>
                          <a:sym typeface="Franklin Gothic Book"/>
                        </a:defRPr>
                      </a:pPr>
                    </a:p>
                  </a:txBody>
                  <a:tcPr marL="63500" marR="63500" marT="63500" marB="63500" anchor="ctr" anchorCtr="0" horzOverflow="overflow">
                    <a:lnL w="6350">
                      <a:solidFill>
                        <a:srgbClr val="000000"/>
                      </a:solidFill>
                    </a:lnL>
                    <a:lnR w="6350">
                      <a:solidFill>
                        <a:srgbClr val="000000"/>
                      </a:solidFill>
                    </a:lnR>
                    <a:solidFill>
                      <a:srgbClr val="E4B4B8"/>
                    </a:solidFill>
                  </a:tcPr>
                </a:tc>
                <a:tc gridSpan="2">
                  <a:txBody>
                    <a:bodyPr/>
                    <a:lstStyle/>
                    <a:p>
                      <a:pPr algn="ctr" defTabSz="3291840">
                        <a:defRPr sz="1600">
                          <a:latin typeface="Franklin Gothic Book"/>
                          <a:ea typeface="Franklin Gothic Book"/>
                          <a:cs typeface="Franklin Gothic Book"/>
                          <a:sym typeface="Franklin Gothic Book"/>
                        </a:defRPr>
                      </a:pPr>
                    </a:p>
                  </a:txBody>
                  <a:tcPr marL="63500" marR="63500" marT="63500" marB="63500" anchor="ctr" anchorCtr="0" horzOverflow="overflow">
                    <a:lnL w="6350">
                      <a:solidFill>
                        <a:srgbClr val="000000"/>
                      </a:solidFill>
                    </a:lnL>
                    <a:lnR w="6350">
                      <a:solidFill>
                        <a:srgbClr val="000000"/>
                      </a:solidFill>
                    </a:lnR>
                    <a:solidFill>
                      <a:srgbClr val="E4B4B8"/>
                    </a:solidFill>
                  </a:tcPr>
                </a:tc>
                <a:tc hMerge="1">
                  <a:tcPr/>
                </a:tc>
                <a:tc>
                  <a:txBody>
                    <a:bodyPr/>
                    <a:lstStyle/>
                    <a:p>
                      <a:pPr algn="ctr" defTabSz="3291840">
                        <a:defRPr sz="1600">
                          <a:latin typeface="Franklin Gothic Book"/>
                          <a:ea typeface="Franklin Gothic Book"/>
                          <a:cs typeface="Franklin Gothic Book"/>
                          <a:sym typeface="Franklin Gothic Book"/>
                        </a:defRPr>
                      </a:pPr>
                    </a:p>
                  </a:txBody>
                  <a:tcPr marL="63500" marR="63500" marT="63500" marB="63500" anchor="ctr" anchorCtr="0" horzOverflow="overflow">
                    <a:lnL w="6350">
                      <a:solidFill>
                        <a:srgbClr val="000000"/>
                      </a:solidFill>
                    </a:lnL>
                    <a:lnR w="12700">
                      <a:miter lim="400000"/>
                    </a:lnR>
                    <a:solidFill>
                      <a:srgbClr val="E4B4B8"/>
                    </a:solidFill>
                  </a:tcPr>
                </a:tc>
              </a:tr>
              <a:tr h="1071640">
                <a:tc gridSpan="2">
                  <a:txBody>
                    <a:bodyPr/>
                    <a:lstStyle/>
                    <a:p>
                      <a:pPr algn="ctr" defTabSz="3291840">
                        <a:spcBef>
                          <a:spcPts val="1200"/>
                        </a:spcBef>
                        <a:defRPr sz="1800"/>
                      </a:pPr>
                      <a:r>
                        <a:rPr sz="2000">
                          <a:latin typeface="Franklin Gothic Book"/>
                          <a:ea typeface="Franklin Gothic Book"/>
                          <a:cs typeface="Franklin Gothic Book"/>
                          <a:sym typeface="Franklin Gothic Book"/>
                        </a:rPr>
                        <a:t>Neutral</a:t>
                      </a:r>
                    </a:p>
                  </a:txBody>
                  <a:tcPr marL="63500" marR="63500" marT="63500" marB="63500" anchor="ctr" anchorCtr="0" horzOverflow="overflow">
                    <a:lnL w="12700">
                      <a:miter lim="400000"/>
                    </a:lnL>
                    <a:lnR w="28575">
                      <a:solidFill>
                        <a:srgbClr val="000000"/>
                      </a:solidFill>
                    </a:lnR>
                    <a:lnT w="12700">
                      <a:miter lim="400000"/>
                    </a:lnT>
                    <a:lnB w="12700">
                      <a:miter lim="400000"/>
                    </a:lnB>
                    <a:solidFill>
                      <a:srgbClr val="F2F2F2"/>
                    </a:solidFill>
                  </a:tcPr>
                </a:tc>
                <a:tc hMerge="1">
                  <a:tcPr/>
                </a:tc>
                <a:tc>
                  <a:txBody>
                    <a:bodyPr/>
                    <a:lstStyle/>
                    <a:p>
                      <a:pPr algn="ctr" defTabSz="3291840">
                        <a:spcBef>
                          <a:spcPts val="1200"/>
                        </a:spcBef>
                        <a:defRPr sz="1600">
                          <a:latin typeface="Franklin Gothic Book"/>
                          <a:ea typeface="Franklin Gothic Book"/>
                          <a:cs typeface="Franklin Gothic Book"/>
                          <a:sym typeface="Franklin Gothic Book"/>
                        </a:defRPr>
                      </a:pPr>
                      <a:r>
                        <a:t>Mean= -9.00 s.d.=</a:t>
                      </a:r>
                      <a:r>
                        <a:rPr>
                          <a:solidFill>
                            <a:srgbClr val="3A3A3A"/>
                          </a:solidFill>
                        </a:rPr>
                        <a:t>±9.90</a:t>
                      </a:r>
                      <a:r>
                        <a:t>   F(3, 39)=6.306           p=0.0014</a:t>
                      </a:r>
                    </a:p>
                  </a:txBody>
                  <a:tcPr marL="63500" marR="63500" marT="63500" marB="63500" anchor="ctr" anchorCtr="0" horzOverflow="overflow">
                    <a:lnL w="28575">
                      <a:solidFill>
                        <a:srgbClr val="000000"/>
                      </a:solidFill>
                    </a:lnL>
                    <a:lnR w="6350">
                      <a:solidFill>
                        <a:srgbClr val="000000"/>
                      </a:solidFill>
                    </a:lnR>
                    <a:solidFill>
                      <a:srgbClr val="C5E0B4"/>
                    </a:solidFill>
                  </a:tcPr>
                </a:tc>
                <a:tc>
                  <a:txBody>
                    <a:bodyPr/>
                    <a:lstStyle/>
                    <a:p>
                      <a:pPr algn="ctr" defTabSz="3291840">
                        <a:spcBef>
                          <a:spcPts val="1200"/>
                        </a:spcBef>
                        <a:defRPr sz="1600">
                          <a:latin typeface="Franklin Gothic Book"/>
                          <a:ea typeface="Franklin Gothic Book"/>
                          <a:cs typeface="Franklin Gothic Book"/>
                          <a:sym typeface="Franklin Gothic Book"/>
                        </a:defRPr>
                      </a:pPr>
                    </a:p>
                  </a:txBody>
                  <a:tcPr marL="63500" marR="63500" marT="63500" marB="63500" anchor="ctr" anchorCtr="0" horzOverflow="overflow">
                    <a:lnL w="6350">
                      <a:solidFill>
                        <a:srgbClr val="000000"/>
                      </a:solidFill>
                    </a:lnL>
                    <a:lnR w="6350">
                      <a:solidFill>
                        <a:srgbClr val="000000"/>
                      </a:solidFill>
                    </a:lnR>
                    <a:solidFill>
                      <a:srgbClr val="E4B4B8"/>
                    </a:solidFill>
                  </a:tcPr>
                </a:tc>
                <a:tc gridSpan="2">
                  <a:txBody>
                    <a:bodyPr/>
                    <a:lstStyle/>
                    <a:p>
                      <a:pPr algn="ctr" defTabSz="3291840">
                        <a:defRPr sz="1600">
                          <a:latin typeface="Franklin Gothic Book"/>
                          <a:ea typeface="Franklin Gothic Book"/>
                          <a:cs typeface="Franklin Gothic Book"/>
                          <a:sym typeface="Franklin Gothic Book"/>
                        </a:defRPr>
                      </a:pPr>
                      <a:r>
                        <a:t>Mean= -8.33 s.d.=</a:t>
                      </a:r>
                      <a:r>
                        <a:rPr>
                          <a:solidFill>
                            <a:srgbClr val="3A3A3A"/>
                          </a:solidFill>
                        </a:rPr>
                        <a:t>±8.16</a:t>
                      </a:r>
                      <a:r>
                        <a:t>    </a:t>
                      </a:r>
                    </a:p>
                    <a:p>
                      <a:pPr algn="ctr" defTabSz="3291840">
                        <a:defRPr sz="1600">
                          <a:latin typeface="Franklin Gothic Book"/>
                          <a:ea typeface="Franklin Gothic Book"/>
                          <a:cs typeface="Franklin Gothic Book"/>
                          <a:sym typeface="Franklin Gothic Book"/>
                        </a:defRPr>
                      </a:pPr>
                      <a:r>
                        <a:t>F(3, 39)=5.528          </a:t>
                      </a:r>
                    </a:p>
                    <a:p>
                      <a:pPr algn="ctr" defTabSz="3291840">
                        <a:defRPr sz="1600">
                          <a:latin typeface="Franklin Gothic Book"/>
                          <a:ea typeface="Franklin Gothic Book"/>
                          <a:cs typeface="Franklin Gothic Book"/>
                          <a:sym typeface="Franklin Gothic Book"/>
                        </a:defRPr>
                      </a:pPr>
                      <a:r>
                        <a:t> p=0.0029.</a:t>
                      </a:r>
                    </a:p>
                  </a:txBody>
                  <a:tcPr marL="63500" marR="63500" marT="63500" marB="63500" anchor="ctr" anchorCtr="0" horzOverflow="overflow">
                    <a:lnL w="6350">
                      <a:solidFill>
                        <a:srgbClr val="000000"/>
                      </a:solidFill>
                    </a:lnL>
                    <a:lnR w="6350">
                      <a:solidFill>
                        <a:srgbClr val="000000"/>
                      </a:solidFill>
                    </a:lnR>
                    <a:solidFill>
                      <a:srgbClr val="C5E0B4"/>
                    </a:solidFill>
                  </a:tcPr>
                </a:tc>
                <a:tc hMerge="1">
                  <a:tcPr/>
                </a:tc>
                <a:tc>
                  <a:txBody>
                    <a:bodyPr/>
                    <a:lstStyle/>
                    <a:p>
                      <a:pPr algn="ctr" defTabSz="3291840">
                        <a:defRPr sz="1600">
                          <a:latin typeface="Franklin Gothic Book"/>
                          <a:ea typeface="Franklin Gothic Book"/>
                          <a:cs typeface="Franklin Gothic Book"/>
                          <a:sym typeface="Franklin Gothic Book"/>
                        </a:defRPr>
                      </a:pPr>
                      <a:r>
                        <a:t>Mean= -3.167 s.d= </a:t>
                      </a:r>
                      <a:r>
                        <a:rPr>
                          <a:solidFill>
                            <a:srgbClr val="3A3A3A"/>
                          </a:solidFill>
                        </a:rPr>
                        <a:t>±6.20</a:t>
                      </a:r>
                      <a:r>
                        <a:t>    </a:t>
                      </a:r>
                    </a:p>
                    <a:p>
                      <a:pPr algn="ctr" defTabSz="3291840">
                        <a:defRPr sz="1600">
                          <a:latin typeface="Franklin Gothic Book"/>
                          <a:ea typeface="Franklin Gothic Book"/>
                          <a:cs typeface="Franklin Gothic Book"/>
                          <a:sym typeface="Franklin Gothic Book"/>
                        </a:defRPr>
                      </a:pPr>
                      <a:r>
                        <a:t>F(3, 39)=2.904    </a:t>
                      </a:r>
                    </a:p>
                    <a:p>
                      <a:pPr algn="ctr" defTabSz="3291840">
                        <a:defRPr sz="1600">
                          <a:latin typeface="Franklin Gothic Book"/>
                          <a:ea typeface="Franklin Gothic Book"/>
                          <a:cs typeface="Franklin Gothic Book"/>
                          <a:sym typeface="Franklin Gothic Book"/>
                        </a:defRPr>
                      </a:pPr>
                      <a:r>
                        <a:t>p=0.047.</a:t>
                      </a:r>
                    </a:p>
                  </a:txBody>
                  <a:tcPr marL="63500" marR="63500" marT="63500" marB="63500" anchor="ctr" anchorCtr="0" horzOverflow="overflow">
                    <a:lnL w="6350">
                      <a:solidFill>
                        <a:srgbClr val="000000"/>
                      </a:solidFill>
                    </a:lnL>
                    <a:lnR w="12700">
                      <a:miter lim="400000"/>
                    </a:lnR>
                    <a:solidFill>
                      <a:srgbClr val="FFE699"/>
                    </a:solidFill>
                  </a:tcPr>
                </a:tc>
              </a:tr>
              <a:tr h="969959">
                <a:tc gridSpan="2">
                  <a:txBody>
                    <a:bodyPr/>
                    <a:lstStyle/>
                    <a:p>
                      <a:pPr algn="ctr" defTabSz="3291840">
                        <a:spcBef>
                          <a:spcPts val="1200"/>
                        </a:spcBef>
                        <a:defRPr sz="1800"/>
                      </a:pPr>
                      <a:r>
                        <a:rPr sz="2000">
                          <a:latin typeface="Franklin Gothic Book"/>
                          <a:ea typeface="Franklin Gothic Book"/>
                          <a:cs typeface="Franklin Gothic Book"/>
                          <a:sym typeface="Franklin Gothic Book"/>
                        </a:rPr>
                        <a:t>Sad </a:t>
                      </a:r>
                    </a:p>
                  </a:txBody>
                  <a:tcPr marL="63500" marR="63500" marT="63500" marB="63500" anchor="ctr" anchorCtr="0" horzOverflow="overflow">
                    <a:lnL w="12700">
                      <a:miter lim="400000"/>
                    </a:lnL>
                    <a:lnR w="28575">
                      <a:solidFill>
                        <a:srgbClr val="000000"/>
                      </a:solidFill>
                    </a:lnR>
                    <a:lnT w="12700">
                      <a:miter lim="400000"/>
                    </a:lnT>
                    <a:lnB w="12700">
                      <a:solidFill>
                        <a:srgbClr val="000000"/>
                      </a:solidFill>
                    </a:lnB>
                    <a:solidFill>
                      <a:srgbClr val="F2F2F2"/>
                    </a:solidFill>
                  </a:tcPr>
                </a:tc>
                <a:tc hMerge="1">
                  <a:tcPr/>
                </a:tc>
                <a:tc>
                  <a:txBody>
                    <a:bodyPr/>
                    <a:lstStyle/>
                    <a:p>
                      <a:pPr algn="ctr" defTabSz="3291840">
                        <a:defRPr sz="1600">
                          <a:latin typeface="Franklin Gothic Book"/>
                          <a:ea typeface="Franklin Gothic Book"/>
                          <a:cs typeface="Franklin Gothic Book"/>
                          <a:sym typeface="Franklin Gothic Book"/>
                        </a:defRPr>
                      </a:pPr>
                      <a:r>
                        <a:t>Mean= -7.50 s.d.=±3.86   </a:t>
                      </a:r>
                    </a:p>
                    <a:p>
                      <a:pPr algn="ctr" defTabSz="3291840">
                        <a:defRPr sz="1600">
                          <a:latin typeface="Franklin Gothic Book"/>
                          <a:ea typeface="Franklin Gothic Book"/>
                          <a:cs typeface="Franklin Gothic Book"/>
                          <a:sym typeface="Franklin Gothic Book"/>
                        </a:defRPr>
                      </a:pPr>
                      <a:r>
                        <a:t>F(3, 38)=8.192           p=0</a:t>
                      </a:r>
                      <a:r>
                        <a:rPr b="1"/>
                        <a:t>.</a:t>
                      </a:r>
                      <a:r>
                        <a:t>0035 </a:t>
                      </a:r>
                    </a:p>
                  </a:txBody>
                  <a:tcPr marL="63500" marR="63500" marT="63500" marB="63500" anchor="ctr" anchorCtr="0" horzOverflow="overflow">
                    <a:lnL w="28575">
                      <a:solidFill>
                        <a:srgbClr val="000000"/>
                      </a:solidFill>
                    </a:lnL>
                    <a:lnR w="6350">
                      <a:solidFill>
                        <a:srgbClr val="000000"/>
                      </a:solidFill>
                    </a:lnR>
                    <a:lnB w="12700">
                      <a:solidFill>
                        <a:srgbClr val="000000"/>
                      </a:solidFill>
                    </a:lnB>
                    <a:solidFill>
                      <a:srgbClr val="C5E0B4"/>
                    </a:solidFill>
                  </a:tcPr>
                </a:tc>
                <a:tc>
                  <a:txBody>
                    <a:bodyPr/>
                    <a:lstStyle/>
                    <a:p>
                      <a:pPr algn="ctr" defTabSz="3291840">
                        <a:defRPr sz="1600">
                          <a:latin typeface="Franklin Gothic Book"/>
                          <a:ea typeface="Franklin Gothic Book"/>
                          <a:cs typeface="Franklin Gothic Book"/>
                          <a:sym typeface="Franklin Gothic Book"/>
                        </a:defRPr>
                      </a:pPr>
                    </a:p>
                  </a:txBody>
                  <a:tcPr marL="63500" marR="63500" marT="63500" marB="63500" anchor="ctr" anchorCtr="0" horzOverflow="overflow">
                    <a:lnL w="6350">
                      <a:solidFill>
                        <a:srgbClr val="000000"/>
                      </a:solidFill>
                    </a:lnL>
                    <a:lnR w="6350">
                      <a:solidFill>
                        <a:srgbClr val="000000"/>
                      </a:solidFill>
                    </a:lnR>
                    <a:lnB w="12700">
                      <a:solidFill>
                        <a:srgbClr val="000000"/>
                      </a:solidFill>
                    </a:lnB>
                    <a:solidFill>
                      <a:srgbClr val="E4B4B8"/>
                    </a:solidFill>
                  </a:tcPr>
                </a:tc>
                <a:tc gridSpan="2">
                  <a:txBody>
                    <a:bodyPr/>
                    <a:lstStyle/>
                    <a:p>
                      <a:pPr algn="ctr" defTabSz="3291840">
                        <a:defRPr sz="1600">
                          <a:latin typeface="Franklin Gothic Book"/>
                          <a:ea typeface="Franklin Gothic Book"/>
                          <a:cs typeface="Franklin Gothic Book"/>
                          <a:sym typeface="Franklin Gothic Book"/>
                        </a:defRPr>
                      </a:pPr>
                      <a:r>
                        <a:t>Mean= -5.75 s.d.= </a:t>
                      </a:r>
                      <a:r>
                        <a:rPr>
                          <a:solidFill>
                            <a:srgbClr val="3A3A3A"/>
                          </a:solidFill>
                        </a:rPr>
                        <a:t>±5.56</a:t>
                      </a:r>
                      <a:r>
                        <a:t>    </a:t>
                      </a:r>
                    </a:p>
                    <a:p>
                      <a:pPr algn="ctr" defTabSz="3291840">
                        <a:defRPr sz="1600">
                          <a:latin typeface="Franklin Gothic Book"/>
                          <a:ea typeface="Franklin Gothic Book"/>
                          <a:cs typeface="Franklin Gothic Book"/>
                          <a:sym typeface="Franklin Gothic Book"/>
                        </a:defRPr>
                      </a:pPr>
                      <a:r>
                        <a:t>F(3, 38)=6.568    </a:t>
                      </a:r>
                    </a:p>
                    <a:p>
                      <a:pPr algn="ctr" defTabSz="3291840">
                        <a:defRPr sz="1600">
                          <a:latin typeface="Franklin Gothic Book"/>
                          <a:ea typeface="Franklin Gothic Book"/>
                          <a:cs typeface="Franklin Gothic Book"/>
                          <a:sym typeface="Franklin Gothic Book"/>
                        </a:defRPr>
                      </a:pPr>
                      <a:r>
                        <a:t>p=0.0011.</a:t>
                      </a:r>
                    </a:p>
                  </a:txBody>
                  <a:tcPr marL="63500" marR="63500" marT="63500" marB="63500" anchor="ctr" anchorCtr="0" horzOverflow="overflow">
                    <a:lnL w="6350">
                      <a:solidFill>
                        <a:srgbClr val="000000"/>
                      </a:solidFill>
                    </a:lnL>
                    <a:lnR w="6350">
                      <a:solidFill>
                        <a:srgbClr val="000000"/>
                      </a:solidFill>
                    </a:lnR>
                    <a:lnB w="12700">
                      <a:solidFill>
                        <a:srgbClr val="000000"/>
                      </a:solidFill>
                    </a:lnB>
                    <a:solidFill>
                      <a:srgbClr val="C5E0B4"/>
                    </a:solidFill>
                  </a:tcPr>
                </a:tc>
                <a:tc hMerge="1">
                  <a:tcPr/>
                </a:tc>
                <a:tc>
                  <a:txBody>
                    <a:bodyPr/>
                    <a:lstStyle/>
                    <a:p>
                      <a:pPr algn="ctr" defTabSz="3291840">
                        <a:defRPr sz="1600">
                          <a:latin typeface="Franklin Gothic Book"/>
                          <a:ea typeface="Franklin Gothic Book"/>
                          <a:cs typeface="Franklin Gothic Book"/>
                          <a:sym typeface="Franklin Gothic Book"/>
                        </a:defRPr>
                      </a:pPr>
                    </a:p>
                  </a:txBody>
                  <a:tcPr marL="63500" marR="63500" marT="63500" marB="63500" anchor="ctr" anchorCtr="0" horzOverflow="overflow">
                    <a:lnL w="6350">
                      <a:solidFill>
                        <a:srgbClr val="000000"/>
                      </a:solidFill>
                    </a:lnL>
                    <a:lnR w="12700">
                      <a:miter lim="400000"/>
                    </a:lnR>
                    <a:lnB w="12700">
                      <a:solidFill>
                        <a:srgbClr val="000000"/>
                      </a:solidFill>
                    </a:lnB>
                    <a:solidFill>
                      <a:srgbClr val="E4B4B8"/>
                    </a:solidFill>
                  </a:tcPr>
                </a:tc>
              </a:tr>
              <a:tr h="876079">
                <a:tc>
                  <a:txBody>
                    <a:bodyPr/>
                    <a:lstStyle/>
                    <a:p>
                      <a:pPr algn="l" defTabSz="3291840">
                        <a:spcBef>
                          <a:spcPts val="1200"/>
                        </a:spcBef>
                        <a:defRPr sz="2400">
                          <a:latin typeface="Times New Roman"/>
                          <a:ea typeface="Times New Roman"/>
                          <a:cs typeface="Times New Roman"/>
                          <a:sym typeface="Times New Roman"/>
                        </a:defRPr>
                      </a:pPr>
                    </a:p>
                  </a:txBody>
                  <a:tcPr marL="63500" marR="63500" marT="63500" marB="63500" anchor="t" anchorCtr="0" horzOverflow="overflow">
                    <a:lnL w="12700">
                      <a:miter lim="400000"/>
                    </a:lnL>
                    <a:lnR w="12700">
                      <a:miter lim="400000"/>
                    </a:lnR>
                    <a:lnT w="12700">
                      <a:solidFill>
                        <a:srgbClr val="000000"/>
                      </a:solidFill>
                    </a:lnT>
                    <a:lnB w="12675">
                      <a:solidFill>
                        <a:srgbClr val="000000"/>
                      </a:solidFill>
                    </a:lnB>
                    <a:noFill/>
                  </a:tcPr>
                </a:tc>
                <a:tc gridSpan="2">
                  <a:txBody>
                    <a:bodyPr/>
                    <a:lstStyle/>
                    <a:p>
                      <a:pPr algn="ctr" defTabSz="3291840">
                        <a:defRPr sz="1600">
                          <a:latin typeface="Franklin Gothic Book"/>
                          <a:ea typeface="Franklin Gothic Book"/>
                          <a:cs typeface="Franklin Gothic Book"/>
                          <a:sym typeface="Franklin Gothic Book"/>
                        </a:defRPr>
                      </a:pPr>
                      <a:r>
                        <a:t>SIGNIFICANT </a:t>
                      </a:r>
                    </a:p>
                    <a:p>
                      <a:pPr algn="ctr" defTabSz="3291840">
                        <a:defRPr sz="1400">
                          <a:latin typeface="Franklin Gothic Book"/>
                          <a:ea typeface="Franklin Gothic Book"/>
                          <a:cs typeface="Franklin Gothic Book"/>
                          <a:sym typeface="Franklin Gothic Book"/>
                        </a:defRPr>
                      </a:pPr>
                      <a:r>
                        <a:t>(p&lt;0.05)</a:t>
                      </a:r>
                    </a:p>
                  </a:txBody>
                  <a:tcPr marL="63500" marR="63500" marT="63500" marB="63500" anchor="ctr" anchorCtr="0" horzOverflow="overflow">
                    <a:lnL w="12700">
                      <a:miter lim="400000"/>
                    </a:lnL>
                    <a:lnR w="12700">
                      <a:miter lim="400000"/>
                    </a:lnR>
                    <a:lnT w="12700">
                      <a:solidFill>
                        <a:srgbClr val="000000"/>
                      </a:solidFill>
                    </a:lnT>
                    <a:lnB w="12675">
                      <a:solidFill>
                        <a:srgbClr val="000000"/>
                      </a:solidFill>
                    </a:lnB>
                    <a:noFill/>
                  </a:tcPr>
                </a:tc>
                <a:tc hMerge="1">
                  <a:tcPr/>
                </a:tc>
                <a:tc gridSpan="2">
                  <a:txBody>
                    <a:bodyPr/>
                    <a:lstStyle/>
                    <a:p>
                      <a:pPr algn="ctr" defTabSz="3291840">
                        <a:lnSpc>
                          <a:spcPct val="107000"/>
                        </a:lnSpc>
                        <a:defRPr sz="1600">
                          <a:latin typeface="Franklin Gothic Book"/>
                          <a:ea typeface="Franklin Gothic Book"/>
                          <a:cs typeface="Franklin Gothic Book"/>
                          <a:sym typeface="Franklin Gothic Book"/>
                        </a:defRPr>
                      </a:pPr>
                      <a:r>
                        <a:t>NOT SIGNIFICANT </a:t>
                      </a:r>
                    </a:p>
                    <a:p>
                      <a:pPr algn="ctr" defTabSz="3291840">
                        <a:lnSpc>
                          <a:spcPct val="107000"/>
                        </a:lnSpc>
                        <a:defRPr sz="1400">
                          <a:latin typeface="Franklin Gothic Book"/>
                          <a:ea typeface="Franklin Gothic Book"/>
                          <a:cs typeface="Franklin Gothic Book"/>
                          <a:sym typeface="Franklin Gothic Book"/>
                        </a:defRPr>
                      </a:pPr>
                      <a:r>
                        <a:t>(p&gt;0.05)</a:t>
                      </a:r>
                    </a:p>
                  </a:txBody>
                  <a:tcPr marL="63500" marR="63500" marT="63500" marB="63500" anchor="ctr" anchorCtr="0" horzOverflow="overflow">
                    <a:lnL w="12700">
                      <a:miter lim="400000"/>
                    </a:lnL>
                    <a:lnR w="12700">
                      <a:miter lim="400000"/>
                    </a:lnR>
                    <a:lnT w="12700">
                      <a:solidFill>
                        <a:srgbClr val="000000"/>
                      </a:solidFill>
                    </a:lnT>
                    <a:lnB w="12675">
                      <a:solidFill>
                        <a:srgbClr val="000000"/>
                      </a:solidFill>
                    </a:lnB>
                    <a:noFill/>
                  </a:tcPr>
                </a:tc>
                <a:tc hMerge="1">
                  <a:tcPr/>
                </a:tc>
                <a:tc gridSpan="2">
                  <a:txBody>
                    <a:bodyPr/>
                    <a:lstStyle/>
                    <a:p>
                      <a:pPr algn="ctr" defTabSz="3291840">
                        <a:lnSpc>
                          <a:spcPct val="107000"/>
                        </a:lnSpc>
                        <a:defRPr sz="1600">
                          <a:latin typeface="Franklin Gothic Book"/>
                          <a:ea typeface="Franklin Gothic Book"/>
                          <a:cs typeface="Franklin Gothic Book"/>
                          <a:sym typeface="Franklin Gothic Book"/>
                        </a:defRPr>
                      </a:pPr>
                      <a:r>
                        <a:t>  WEAKLY SIGNIFICANT </a:t>
                      </a:r>
                    </a:p>
                    <a:p>
                      <a:pPr algn="ctr" defTabSz="3291840">
                        <a:lnSpc>
                          <a:spcPct val="107000"/>
                        </a:lnSpc>
                        <a:defRPr sz="1400">
                          <a:latin typeface="Franklin Gothic Book"/>
                          <a:ea typeface="Franklin Gothic Book"/>
                          <a:cs typeface="Franklin Gothic Book"/>
                          <a:sym typeface="Franklin Gothic Book"/>
                        </a:defRPr>
                      </a:pPr>
                      <a:r>
                        <a:t>(p&lt;0.05 but no significant post-hoc results)</a:t>
                      </a:r>
                    </a:p>
                  </a:txBody>
                  <a:tcPr marL="63500" marR="63500" marT="63500" marB="63500" anchor="ctr" anchorCtr="0" horzOverflow="overflow">
                    <a:lnL w="12700">
                      <a:miter lim="400000"/>
                    </a:lnL>
                    <a:lnR w="12700">
                      <a:miter lim="400000"/>
                    </a:lnR>
                    <a:lnT w="12700">
                      <a:solidFill>
                        <a:srgbClr val="000000"/>
                      </a:solidFill>
                    </a:lnT>
                    <a:lnB w="12675">
                      <a:solidFill>
                        <a:srgbClr val="000000"/>
                      </a:solidFill>
                    </a:lnB>
                    <a:noFill/>
                  </a:tcPr>
                </a:tc>
                <a:tc hMerge="1">
                  <a:tcPr/>
                </a:tc>
              </a:tr>
            </a:tbl>
          </a:graphicData>
        </a:graphic>
      </p:graphicFrame>
      <p:sp>
        <p:nvSpPr>
          <p:cNvPr id="140" name="Rectangle 20"/>
          <p:cNvSpPr/>
          <p:nvPr/>
        </p:nvSpPr>
        <p:spPr>
          <a:xfrm>
            <a:off x="15085933" y="35758651"/>
            <a:ext cx="248788" cy="242496"/>
          </a:xfrm>
          <a:prstGeom prst="rect">
            <a:avLst/>
          </a:prstGeom>
          <a:solidFill>
            <a:srgbClr val="E4B4B8"/>
          </a:solidFill>
          <a:ln w="12700">
            <a:miter lim="400000"/>
          </a:ln>
        </p:spPr>
        <p:txBody>
          <a:bodyPr lIns="45719" rIns="45719" anchor="ctr"/>
          <a:lstStyle/>
          <a:p>
            <a:pPr algn="ctr">
              <a:defRPr>
                <a:solidFill>
                  <a:srgbClr val="FFFFFF"/>
                </a:solidFill>
              </a:defRPr>
            </a:pPr>
          </a:p>
        </p:txBody>
      </p:sp>
      <p:sp>
        <p:nvSpPr>
          <p:cNvPr id="141" name="Rectangle 42"/>
          <p:cNvSpPr/>
          <p:nvPr/>
        </p:nvSpPr>
        <p:spPr>
          <a:xfrm>
            <a:off x="12147343" y="35741610"/>
            <a:ext cx="248788" cy="242496"/>
          </a:xfrm>
          <a:prstGeom prst="rect">
            <a:avLst/>
          </a:prstGeom>
          <a:solidFill>
            <a:srgbClr val="C5E0B4"/>
          </a:solidFill>
          <a:ln w="12700">
            <a:miter lim="400000"/>
          </a:ln>
        </p:spPr>
        <p:txBody>
          <a:bodyPr lIns="45719" rIns="45719" anchor="ctr"/>
          <a:lstStyle/>
          <a:p>
            <a:pPr algn="ctr">
              <a:defRPr>
                <a:solidFill>
                  <a:srgbClr val="FFFFFF"/>
                </a:solidFill>
              </a:defRPr>
            </a:pPr>
          </a:p>
        </p:txBody>
      </p:sp>
      <p:sp>
        <p:nvSpPr>
          <p:cNvPr id="142" name="Rectangle 43"/>
          <p:cNvSpPr/>
          <p:nvPr/>
        </p:nvSpPr>
        <p:spPr>
          <a:xfrm>
            <a:off x="17943343" y="35758651"/>
            <a:ext cx="248788" cy="242496"/>
          </a:xfrm>
          <a:prstGeom prst="rect">
            <a:avLst/>
          </a:prstGeom>
          <a:solidFill>
            <a:srgbClr val="FFE699"/>
          </a:solidFill>
          <a:ln w="12700">
            <a:miter lim="400000"/>
          </a:ln>
        </p:spPr>
        <p:txBody>
          <a:bodyPr lIns="45719" rIns="45719" anchor="ctr"/>
          <a:lstStyle/>
          <a:p>
            <a:pPr algn="ctr">
              <a:defRPr>
                <a:solidFill>
                  <a:srgbClr val="FFFFFF"/>
                </a:solidFill>
              </a:defRPr>
            </a:pPr>
          </a:p>
        </p:txBody>
      </p:sp>
      <p:pic>
        <p:nvPicPr>
          <p:cNvPr id="143" name="Picture 22" descr="Picture 22"/>
          <p:cNvPicPr>
            <a:picLocks noChangeAspect="1"/>
          </p:cNvPicPr>
          <p:nvPr/>
        </p:nvPicPr>
        <p:blipFill>
          <a:blip r:embed="rId8">
            <a:extLst/>
          </a:blip>
          <a:stretch>
            <a:fillRect/>
          </a:stretch>
        </p:blipFill>
        <p:spPr>
          <a:xfrm>
            <a:off x="14401800" y="37429340"/>
            <a:ext cx="6272604" cy="4866187"/>
          </a:xfrm>
          <a:prstGeom prst="rect">
            <a:avLst/>
          </a:prstGeom>
          <a:ln w="12700">
            <a:miter lim="400000"/>
          </a:ln>
        </p:spPr>
      </p:pic>
      <p:sp>
        <p:nvSpPr>
          <p:cNvPr id="144" name="TextBox 51"/>
          <p:cNvSpPr txBox="1"/>
          <p:nvPr/>
        </p:nvSpPr>
        <p:spPr>
          <a:xfrm>
            <a:off x="14904719" y="42295523"/>
            <a:ext cx="5723965" cy="94686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r">
              <a:spcBef>
                <a:spcPts val="1200"/>
              </a:spcBef>
              <a:defRPr b="1" sz="2800">
                <a:latin typeface="Franklin Gothic Book"/>
                <a:ea typeface="Franklin Gothic Book"/>
                <a:cs typeface="Franklin Gothic Book"/>
                <a:sym typeface="Franklin Gothic Book"/>
              </a:defRPr>
            </a:pPr>
            <a:r>
              <a:t>Figure 3. </a:t>
            </a:r>
            <a:r>
              <a:rPr b="0"/>
              <a:t>Regression of Average Change in EA on BDI Categories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Google Shape;54;p13"/>
          <p:cNvSpPr/>
          <p:nvPr/>
        </p:nvSpPr>
        <p:spPr>
          <a:xfrm>
            <a:off x="22575899" y="23248875"/>
            <a:ext cx="9990301" cy="1508401"/>
          </a:xfrm>
          <a:prstGeom prst="rect">
            <a:avLst/>
          </a:prstGeom>
          <a:solidFill>
            <a:srgbClr val="BCEBCE"/>
          </a:solidFill>
          <a:ln w="12700">
            <a:miter lim="400000"/>
          </a:ln>
        </p:spPr>
        <p:txBody>
          <a:bodyPr lIns="45719" rIns="45719" anchor="ctr"/>
          <a:lstStyle/>
          <a:p>
            <a:pPr/>
          </a:p>
        </p:txBody>
      </p:sp>
      <p:sp>
        <p:nvSpPr>
          <p:cNvPr id="147" name="Google Shape;55;p13"/>
          <p:cNvSpPr/>
          <p:nvPr/>
        </p:nvSpPr>
        <p:spPr>
          <a:xfrm>
            <a:off x="21913349" y="7040550"/>
            <a:ext cx="10576501" cy="1508401"/>
          </a:xfrm>
          <a:prstGeom prst="rect">
            <a:avLst/>
          </a:prstGeom>
          <a:solidFill>
            <a:srgbClr val="BCEBCE"/>
          </a:solidFill>
          <a:ln w="12700">
            <a:miter lim="400000"/>
          </a:ln>
        </p:spPr>
        <p:txBody>
          <a:bodyPr lIns="45719" rIns="45719" anchor="ctr"/>
          <a:lstStyle/>
          <a:p>
            <a:pPr/>
          </a:p>
        </p:txBody>
      </p:sp>
      <p:sp>
        <p:nvSpPr>
          <p:cNvPr id="148" name="Google Shape;56;p13"/>
          <p:cNvSpPr/>
          <p:nvPr/>
        </p:nvSpPr>
        <p:spPr>
          <a:xfrm>
            <a:off x="516900" y="21267675"/>
            <a:ext cx="20996100" cy="1508401"/>
          </a:xfrm>
          <a:prstGeom prst="rect">
            <a:avLst/>
          </a:prstGeom>
          <a:solidFill>
            <a:srgbClr val="BCEBCE"/>
          </a:solidFill>
          <a:ln w="12700">
            <a:miter lim="400000"/>
          </a:ln>
        </p:spPr>
        <p:txBody>
          <a:bodyPr lIns="45719" rIns="45719" anchor="ctr"/>
          <a:lstStyle/>
          <a:p>
            <a:pPr/>
          </a:p>
        </p:txBody>
      </p:sp>
      <p:sp>
        <p:nvSpPr>
          <p:cNvPr id="149" name="Google Shape;57;p13"/>
          <p:cNvSpPr/>
          <p:nvPr/>
        </p:nvSpPr>
        <p:spPr>
          <a:xfrm>
            <a:off x="516900" y="14091775"/>
            <a:ext cx="32031900" cy="1508401"/>
          </a:xfrm>
          <a:prstGeom prst="rect">
            <a:avLst/>
          </a:prstGeom>
          <a:solidFill>
            <a:srgbClr val="BCEBCE"/>
          </a:solidFill>
          <a:ln w="12700">
            <a:miter lim="400000"/>
          </a:ln>
        </p:spPr>
        <p:txBody>
          <a:bodyPr lIns="45719" rIns="45719" anchor="ctr"/>
          <a:lstStyle/>
          <a:p>
            <a:pPr/>
          </a:p>
        </p:txBody>
      </p:sp>
      <p:sp>
        <p:nvSpPr>
          <p:cNvPr id="150" name="Google Shape;58;p13"/>
          <p:cNvSpPr/>
          <p:nvPr/>
        </p:nvSpPr>
        <p:spPr>
          <a:xfrm>
            <a:off x="516624" y="7014974"/>
            <a:ext cx="20534702" cy="1508401"/>
          </a:xfrm>
          <a:prstGeom prst="rect">
            <a:avLst/>
          </a:prstGeom>
          <a:solidFill>
            <a:srgbClr val="BCEBCE"/>
          </a:solidFill>
          <a:ln w="12700">
            <a:miter lim="400000"/>
          </a:ln>
        </p:spPr>
        <p:txBody>
          <a:bodyPr lIns="45719" rIns="45719" anchor="ctr"/>
          <a:lstStyle/>
          <a:p>
            <a:pPr/>
          </a:p>
        </p:txBody>
      </p:sp>
      <p:sp>
        <p:nvSpPr>
          <p:cNvPr id="151" name="Google Shape;59;p13"/>
          <p:cNvSpPr txBox="1"/>
          <p:nvPr/>
        </p:nvSpPr>
        <p:spPr>
          <a:xfrm>
            <a:off x="5714249" y="1267574"/>
            <a:ext cx="21489902" cy="651253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lnSpc>
                <a:spcPct val="115000"/>
              </a:lnSpc>
              <a:defRPr b="1" sz="7800">
                <a:latin typeface="Georgia"/>
                <a:ea typeface="Georgia"/>
                <a:cs typeface="Georgia"/>
                <a:sym typeface="Georgia"/>
              </a:defRPr>
            </a:pPr>
            <a:r>
              <a:t>The Relationship Between Perception of Income Inequality and Opinion</a:t>
            </a:r>
          </a:p>
          <a:p>
            <a:pPr algn="ctr">
              <a:lnSpc>
                <a:spcPct val="115000"/>
              </a:lnSpc>
              <a:defRPr b="1" sz="7800">
                <a:latin typeface="Georgia"/>
                <a:ea typeface="Georgia"/>
                <a:cs typeface="Georgia"/>
                <a:sym typeface="Georgia"/>
              </a:defRPr>
            </a:pPr>
            <a:r>
              <a:t> of Income Distribution in the U.S.</a:t>
            </a:r>
          </a:p>
          <a:p>
            <a:pPr>
              <a:lnSpc>
                <a:spcPct val="115000"/>
              </a:lnSpc>
              <a:defRPr sz="7800">
                <a:latin typeface="Georgia"/>
                <a:ea typeface="Georgia"/>
                <a:cs typeface="Georgia"/>
                <a:sym typeface="Georgia"/>
              </a:defRPr>
            </a:pPr>
          </a:p>
        </p:txBody>
      </p:sp>
      <p:sp>
        <p:nvSpPr>
          <p:cNvPr id="152" name="Google Shape;60;p13"/>
          <p:cNvSpPr txBox="1"/>
          <p:nvPr/>
        </p:nvSpPr>
        <p:spPr>
          <a:xfrm>
            <a:off x="4260499" y="5588549"/>
            <a:ext cx="25080602" cy="10464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sz="6000">
                <a:latin typeface="Georgia"/>
                <a:ea typeface="Georgia"/>
                <a:cs typeface="Georgia"/>
                <a:sym typeface="Georgia"/>
              </a:defRPr>
            </a:lvl1pPr>
          </a:lstStyle>
          <a:p>
            <a:pPr/>
            <a:r>
              <a:t>Name, Applied Data Analysis, Wesleyan University</a:t>
            </a:r>
          </a:p>
        </p:txBody>
      </p:sp>
      <p:sp>
        <p:nvSpPr>
          <p:cNvPr id="153" name="Google Shape;61;p13"/>
          <p:cNvSpPr txBox="1"/>
          <p:nvPr/>
        </p:nvSpPr>
        <p:spPr>
          <a:xfrm>
            <a:off x="516724" y="7209049"/>
            <a:ext cx="20534702" cy="1122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b="1" sz="6500">
                <a:solidFill>
                  <a:srgbClr val="1F452E"/>
                </a:solidFill>
                <a:latin typeface="Georgia"/>
                <a:ea typeface="Georgia"/>
                <a:cs typeface="Georgia"/>
                <a:sym typeface="Georgia"/>
              </a:defRPr>
            </a:pPr>
            <a:r>
              <a:t>Introduction</a:t>
            </a:r>
            <a:r>
              <a:rPr>
                <a:solidFill>
                  <a:srgbClr val="000000"/>
                </a:solidFill>
              </a:rPr>
              <a:t> </a:t>
            </a:r>
          </a:p>
        </p:txBody>
      </p:sp>
      <p:sp>
        <p:nvSpPr>
          <p:cNvPr id="154" name="Google Shape;62;p13"/>
          <p:cNvSpPr txBox="1"/>
          <p:nvPr/>
        </p:nvSpPr>
        <p:spPr>
          <a:xfrm>
            <a:off x="697624" y="8597062"/>
            <a:ext cx="20353802" cy="517633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495300">
              <a:lnSpc>
                <a:spcPct val="115000"/>
              </a:lnSpc>
              <a:buClr>
                <a:srgbClr val="459C68"/>
              </a:buClr>
              <a:buSzPts val="4200"/>
              <a:buFont typeface="Calibri"/>
              <a:buChar char="■"/>
              <a:defRPr sz="4200"/>
            </a:pPr>
            <a:r>
              <a:t>Perception of income inequality is more strongly associated with opinions than reality, but there is disagreement on how they are related (Fatke 2018, Kuhn 2020, Trump 2017).</a:t>
            </a:r>
          </a:p>
          <a:p>
            <a:pPr marL="457200" indent="-495300">
              <a:lnSpc>
                <a:spcPct val="115000"/>
              </a:lnSpc>
              <a:buClr>
                <a:srgbClr val="459C68"/>
              </a:buClr>
              <a:buSzPts val="4200"/>
              <a:buFont typeface="Calibri"/>
              <a:buChar char="■"/>
              <a:defRPr sz="4200"/>
            </a:pPr>
            <a:r>
              <a:t>The relationship between perception and opinion varies between nations; for example, Chinese and Latin American residents’ patterns differ (Reyes 2022, Wei 2022). </a:t>
            </a:r>
          </a:p>
          <a:p>
            <a:pPr marL="457200" indent="-495300">
              <a:lnSpc>
                <a:spcPct val="115000"/>
              </a:lnSpc>
              <a:buClr>
                <a:srgbClr val="459C68"/>
              </a:buClr>
              <a:buSzPts val="4200"/>
              <a:buFont typeface="Calibri"/>
              <a:buChar char="■"/>
              <a:defRPr sz="4200"/>
            </a:pPr>
            <a:r>
              <a:t>Political affiliation is also associated with one’s perception of and opinion on economic inequality, with left-wing individuals more likely to perceive inequality as high and unfair (Chambers 2014, Reyes 2022).</a:t>
            </a:r>
          </a:p>
        </p:txBody>
      </p:sp>
      <p:pic>
        <p:nvPicPr>
          <p:cNvPr id="155" name="Google Shape;63;p13" descr="Google Shape;63;p13"/>
          <p:cNvPicPr>
            <a:picLocks noChangeAspect="1"/>
          </p:cNvPicPr>
          <p:nvPr/>
        </p:nvPicPr>
        <p:blipFill>
          <a:blip r:embed="rId2">
            <a:extLst/>
          </a:blip>
          <a:stretch>
            <a:fillRect/>
          </a:stretch>
        </p:blipFill>
        <p:spPr>
          <a:xfrm>
            <a:off x="27029773" y="1572366"/>
            <a:ext cx="4486278" cy="4449058"/>
          </a:xfrm>
          <a:prstGeom prst="rect">
            <a:avLst/>
          </a:prstGeom>
          <a:ln w="12700">
            <a:miter lim="400000"/>
          </a:ln>
        </p:spPr>
      </p:pic>
      <p:sp>
        <p:nvSpPr>
          <p:cNvPr id="156" name="Google Shape;64;p13"/>
          <p:cNvSpPr txBox="1"/>
          <p:nvPr/>
        </p:nvSpPr>
        <p:spPr>
          <a:xfrm>
            <a:off x="21913349" y="7169574"/>
            <a:ext cx="10576501" cy="1122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algn="ctr">
              <a:defRPr b="1" sz="6500">
                <a:solidFill>
                  <a:srgbClr val="1F452E"/>
                </a:solidFill>
                <a:latin typeface="Georgia"/>
                <a:ea typeface="Georgia"/>
                <a:cs typeface="Georgia"/>
                <a:sym typeface="Georgia"/>
              </a:defRPr>
            </a:lvl1pPr>
          </a:lstStyle>
          <a:p>
            <a:pPr/>
            <a:r>
              <a:t> Research Questions </a:t>
            </a:r>
          </a:p>
        </p:txBody>
      </p:sp>
      <p:sp>
        <p:nvSpPr>
          <p:cNvPr id="157" name="Google Shape;65;p13"/>
          <p:cNvSpPr txBox="1"/>
          <p:nvPr/>
        </p:nvSpPr>
        <p:spPr>
          <a:xfrm>
            <a:off x="21989549" y="8594674"/>
            <a:ext cx="10288501" cy="468792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495300">
              <a:buClr>
                <a:srgbClr val="459C68"/>
              </a:buClr>
              <a:buSzPts val="4200"/>
              <a:buFont typeface="Calibri"/>
              <a:buChar char="■"/>
              <a:defRPr sz="4200"/>
            </a:pPr>
            <a:r>
              <a:t>Are Americans who perceive income inequality to be high more likely to believe that income distribution is unfair than those those who perceive income inequality to be low?</a:t>
            </a:r>
          </a:p>
          <a:p>
            <a:pPr marL="457200" indent="-495300">
              <a:buClr>
                <a:srgbClr val="459C68"/>
              </a:buClr>
              <a:buSzPts val="4200"/>
              <a:buFont typeface="Calibri"/>
              <a:buChar char="■"/>
              <a:defRPr sz="4200"/>
            </a:pPr>
            <a:r>
              <a:t>Does this relationship differ between those with different political beliefs?</a:t>
            </a:r>
          </a:p>
        </p:txBody>
      </p:sp>
      <p:sp>
        <p:nvSpPr>
          <p:cNvPr id="158" name="Google Shape;66;p13"/>
          <p:cNvSpPr txBox="1"/>
          <p:nvPr/>
        </p:nvSpPr>
        <p:spPr>
          <a:xfrm>
            <a:off x="517049" y="14253325"/>
            <a:ext cx="31761002" cy="1122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b="1" sz="6500">
                <a:latin typeface="Georgia"/>
                <a:ea typeface="Georgia"/>
                <a:cs typeface="Georgia"/>
                <a:sym typeface="Georgia"/>
              </a:defRPr>
            </a:pPr>
            <a:r>
              <a:t> </a:t>
            </a:r>
            <a:r>
              <a:rPr>
                <a:solidFill>
                  <a:srgbClr val="1F452E"/>
                </a:solidFill>
              </a:rPr>
              <a:t>Methods</a:t>
            </a:r>
            <a:r>
              <a:t> </a:t>
            </a:r>
          </a:p>
        </p:txBody>
      </p:sp>
      <p:sp>
        <p:nvSpPr>
          <p:cNvPr id="159" name="Google Shape;67;p13"/>
          <p:cNvSpPr txBox="1"/>
          <p:nvPr/>
        </p:nvSpPr>
        <p:spPr>
          <a:xfrm>
            <a:off x="517050" y="15635600"/>
            <a:ext cx="11293500" cy="4492022"/>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i="1" sz="4700">
                <a:solidFill>
                  <a:srgbClr val="459C68"/>
                </a:solidFill>
                <a:latin typeface="Georgia"/>
                <a:ea typeface="Georgia"/>
                <a:cs typeface="Georgia"/>
                <a:sym typeface="Georgia"/>
              </a:defRPr>
            </a:pPr>
            <a:r>
              <a:t>Sample</a:t>
            </a:r>
            <a:r>
              <a:rPr i="0" sz="4300">
                <a:solidFill>
                  <a:srgbClr val="000000"/>
                </a:solidFill>
                <a:latin typeface="+mj-lt"/>
                <a:ea typeface="+mj-ea"/>
                <a:cs typeface="+mj-cs"/>
                <a:sym typeface="Calibri"/>
              </a:rPr>
              <a:t> </a:t>
            </a:r>
            <a:endParaRPr sz="4300">
              <a:latin typeface="+mj-lt"/>
              <a:ea typeface="+mj-ea"/>
              <a:cs typeface="+mj-cs"/>
              <a:sym typeface="Calibri"/>
            </a:endParaRPr>
          </a:p>
          <a:p>
            <a:pPr marL="457200" indent="-495300">
              <a:lnSpc>
                <a:spcPct val="115000"/>
              </a:lnSpc>
              <a:buClr>
                <a:srgbClr val="459C68"/>
              </a:buClr>
              <a:buSzPts val="4200"/>
              <a:buFont typeface="Calibri"/>
              <a:buChar char="■"/>
              <a:defRPr sz="4200"/>
            </a:pPr>
            <a:r>
              <a:t>Respondents (n=624) were drawn from the General Social Survey (GSS) of 2021, a nationally representative sample of non-institutionalized adults in the U.S. who speak either English or Spanish.</a:t>
            </a:r>
          </a:p>
        </p:txBody>
      </p:sp>
      <p:sp>
        <p:nvSpPr>
          <p:cNvPr id="160" name="Google Shape;68;p13"/>
          <p:cNvSpPr txBox="1"/>
          <p:nvPr/>
        </p:nvSpPr>
        <p:spPr>
          <a:xfrm>
            <a:off x="12722250" y="15635600"/>
            <a:ext cx="19860899" cy="5874837"/>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i="1" sz="4800">
                <a:solidFill>
                  <a:srgbClr val="459C68"/>
                </a:solidFill>
                <a:latin typeface="Georgia"/>
                <a:ea typeface="Georgia"/>
                <a:cs typeface="Georgia"/>
                <a:sym typeface="Georgia"/>
              </a:defRPr>
            </a:pPr>
            <a:r>
              <a:t>Measures</a:t>
            </a:r>
          </a:p>
          <a:p>
            <a:pPr marL="457200" indent="-495300">
              <a:lnSpc>
                <a:spcPct val="115000"/>
              </a:lnSpc>
              <a:buClr>
                <a:srgbClr val="459C68"/>
              </a:buClr>
              <a:buSzPts val="4200"/>
              <a:buFont typeface="Calibri"/>
              <a:buChar char="■"/>
              <a:defRPr sz="4200"/>
            </a:pPr>
            <a:r>
              <a:t>Income Inequality Estimate (IIE) was created by calculating the standard deviation between participants’ income estimates of doctor, chairman, sales clerk, factory worker, cabinet minister for each participant. </a:t>
            </a:r>
          </a:p>
          <a:p>
            <a:pPr marL="457200" indent="-495300">
              <a:lnSpc>
                <a:spcPct val="115000"/>
              </a:lnSpc>
              <a:buClr>
                <a:srgbClr val="459C68"/>
              </a:buClr>
              <a:buSzPts val="4200"/>
              <a:buFont typeface="Calibri"/>
              <a:buChar char="■"/>
              <a:defRPr sz="4200"/>
            </a:pPr>
            <a:r>
              <a:t>Participants’ opinion of how fair income distribution is was measured with the question “How fair or unfair do you think the income distribution is in America?” Possible responses ranged from 1 (very fair) to 4 (very unfair). </a:t>
            </a:r>
          </a:p>
        </p:txBody>
      </p:sp>
      <p:sp>
        <p:nvSpPr>
          <p:cNvPr id="161" name="Google Shape;69;p13"/>
          <p:cNvSpPr txBox="1"/>
          <p:nvPr/>
        </p:nvSpPr>
        <p:spPr>
          <a:xfrm>
            <a:off x="516625" y="21353025"/>
            <a:ext cx="20996100" cy="1122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b="1" sz="6500">
                <a:latin typeface="Georgia"/>
                <a:ea typeface="Georgia"/>
                <a:cs typeface="Georgia"/>
                <a:sym typeface="Georgia"/>
              </a:defRPr>
            </a:pPr>
            <a:r>
              <a:t> </a:t>
            </a:r>
            <a:r>
              <a:rPr>
                <a:solidFill>
                  <a:srgbClr val="1F452E"/>
                </a:solidFill>
              </a:rPr>
              <a:t>Results</a:t>
            </a:r>
            <a:r>
              <a:t> </a:t>
            </a:r>
          </a:p>
        </p:txBody>
      </p:sp>
      <p:sp>
        <p:nvSpPr>
          <p:cNvPr id="162" name="Google Shape;70;p13"/>
          <p:cNvSpPr txBox="1"/>
          <p:nvPr/>
        </p:nvSpPr>
        <p:spPr>
          <a:xfrm>
            <a:off x="536249" y="22850225"/>
            <a:ext cx="8696702" cy="6616639"/>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i="1" sz="4800">
                <a:solidFill>
                  <a:srgbClr val="459C68"/>
                </a:solidFill>
                <a:latin typeface="Georgia"/>
                <a:ea typeface="Georgia"/>
                <a:cs typeface="Georgia"/>
                <a:sym typeface="Georgia"/>
              </a:defRPr>
            </a:pPr>
            <a:r>
              <a:t>Bivariate</a:t>
            </a:r>
          </a:p>
          <a:p>
            <a:pPr marL="457200" indent="-495300">
              <a:lnSpc>
                <a:spcPct val="115000"/>
              </a:lnSpc>
              <a:buClr>
                <a:srgbClr val="459C68"/>
              </a:buClr>
              <a:buSzPts val="4200"/>
              <a:buFont typeface="Calibri"/>
              <a:buChar char="■"/>
              <a:defRPr sz="4200"/>
            </a:pPr>
            <a:r>
              <a:t>Chi-Square analysis showed that IIEs were </a:t>
            </a:r>
            <a:r>
              <a:rPr b="1" i="1"/>
              <a:t>not</a:t>
            </a:r>
            <a:r>
              <a:t> significantly associated with summarized 2-level fairness ratings independently </a:t>
            </a:r>
          </a:p>
          <a:p>
            <a:pPr indent="457200">
              <a:lnSpc>
                <a:spcPct val="115000"/>
              </a:lnSpc>
              <a:defRPr sz="4200"/>
            </a:pPr>
            <a:r>
              <a:t>(p = .492).</a:t>
            </a:r>
          </a:p>
          <a:p>
            <a:pPr marL="457200" indent="-495300">
              <a:lnSpc>
                <a:spcPct val="115000"/>
              </a:lnSpc>
              <a:buClr>
                <a:srgbClr val="459C68"/>
              </a:buClr>
              <a:buSzPts val="4200"/>
              <a:buFont typeface="Calibri"/>
              <a:buChar char="■"/>
              <a:defRPr sz="4200"/>
            </a:pPr>
            <a:r>
              <a:t>There was a greater number of “very unfair” ratings in the 4th income inequality percentile (Fig. 1).</a:t>
            </a:r>
          </a:p>
        </p:txBody>
      </p:sp>
      <p:sp>
        <p:nvSpPr>
          <p:cNvPr id="163" name="Google Shape;71;p13"/>
          <p:cNvSpPr txBox="1"/>
          <p:nvPr/>
        </p:nvSpPr>
        <p:spPr>
          <a:xfrm>
            <a:off x="22634700" y="23309474"/>
            <a:ext cx="9990301" cy="1122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b="1" sz="6500">
                <a:latin typeface="Georgia"/>
                <a:ea typeface="Georgia"/>
                <a:cs typeface="Georgia"/>
                <a:sym typeface="Georgia"/>
              </a:defRPr>
            </a:pPr>
            <a:r>
              <a:t> </a:t>
            </a:r>
            <a:r>
              <a:rPr>
                <a:solidFill>
                  <a:srgbClr val="1F452E"/>
                </a:solidFill>
              </a:rPr>
              <a:t>Discussion</a:t>
            </a:r>
          </a:p>
        </p:txBody>
      </p:sp>
      <p:sp>
        <p:nvSpPr>
          <p:cNvPr id="164" name="Google Shape;72;p13"/>
          <p:cNvSpPr txBox="1"/>
          <p:nvPr/>
        </p:nvSpPr>
        <p:spPr>
          <a:xfrm>
            <a:off x="541249" y="30289673"/>
            <a:ext cx="8456102" cy="125510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i="1" sz="4800">
                <a:solidFill>
                  <a:srgbClr val="459C68"/>
                </a:solidFill>
                <a:latin typeface="Georgia"/>
                <a:ea typeface="Georgia"/>
                <a:cs typeface="Georgia"/>
                <a:sym typeface="Georgia"/>
              </a:defRPr>
            </a:pPr>
            <a:r>
              <a:t>Multivariate</a:t>
            </a:r>
          </a:p>
          <a:p>
            <a:pPr marL="457200" indent="-495300">
              <a:lnSpc>
                <a:spcPct val="115000"/>
              </a:lnSpc>
              <a:buClr>
                <a:srgbClr val="459C68"/>
              </a:buClr>
              <a:buSzPts val="4200"/>
              <a:buFont typeface="Calibri"/>
              <a:buChar char="■"/>
              <a:defRPr sz="4200"/>
            </a:pPr>
            <a:r>
              <a:t>Logistic regression analyses showed that conservatives were significantly more likely than liberals to believe income distribution is fair on average (OR 3.001, p = 0.026).</a:t>
            </a:r>
          </a:p>
          <a:p>
            <a:pPr marL="457200" indent="-495300">
              <a:lnSpc>
                <a:spcPct val="115000"/>
              </a:lnSpc>
              <a:buClr>
                <a:srgbClr val="459C68"/>
              </a:buClr>
              <a:buSzPts val="4200"/>
              <a:buFont typeface="Calibri"/>
              <a:buChar char="■"/>
              <a:defRPr sz="4200"/>
            </a:pPr>
            <a:r>
              <a:t>Political group significantly moderates the relationship between perception of income inequality and fairness rating between liberals and conservatives  (OR 1.000, p=0.045) (Fig. 2).</a:t>
            </a:r>
          </a:p>
          <a:p>
            <a:pPr marL="457200" indent="-495300">
              <a:lnSpc>
                <a:spcPct val="115000"/>
              </a:lnSpc>
              <a:buClr>
                <a:srgbClr val="459C68"/>
              </a:buClr>
              <a:buSzPts val="4200"/>
              <a:buFont typeface="Calibri"/>
              <a:buChar char="■"/>
              <a:defRPr sz="4200"/>
            </a:pPr>
            <a:r>
              <a:t>For every $10,000 increase in IIE, conservatives were 6.1% more likely to believe income distribution is fair than liberals. </a:t>
            </a:r>
          </a:p>
        </p:txBody>
      </p:sp>
      <p:sp>
        <p:nvSpPr>
          <p:cNvPr id="165" name="Google Shape;73;p13"/>
          <p:cNvSpPr/>
          <p:nvPr/>
        </p:nvSpPr>
        <p:spPr>
          <a:xfrm>
            <a:off x="22946549" y="33986449"/>
            <a:ext cx="9543300" cy="1508401"/>
          </a:xfrm>
          <a:prstGeom prst="rect">
            <a:avLst/>
          </a:prstGeom>
          <a:solidFill>
            <a:srgbClr val="BCEBCE"/>
          </a:solidFill>
          <a:ln w="12700">
            <a:miter lim="400000"/>
          </a:ln>
        </p:spPr>
        <p:txBody>
          <a:bodyPr lIns="45719" rIns="45719" anchor="ctr"/>
          <a:lstStyle/>
          <a:p>
            <a:pPr/>
          </a:p>
        </p:txBody>
      </p:sp>
      <p:sp>
        <p:nvSpPr>
          <p:cNvPr id="166" name="Google Shape;74;p13"/>
          <p:cNvSpPr txBox="1"/>
          <p:nvPr/>
        </p:nvSpPr>
        <p:spPr>
          <a:xfrm>
            <a:off x="23029650" y="34147999"/>
            <a:ext cx="9248400" cy="11226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gn="ctr">
              <a:defRPr b="1" sz="6500">
                <a:latin typeface="Georgia"/>
                <a:ea typeface="Georgia"/>
                <a:cs typeface="Georgia"/>
                <a:sym typeface="Georgia"/>
              </a:defRPr>
            </a:pPr>
            <a:r>
              <a:t> </a:t>
            </a:r>
            <a:r>
              <a:rPr>
                <a:solidFill>
                  <a:srgbClr val="1F452E"/>
                </a:solidFill>
              </a:rPr>
              <a:t>References</a:t>
            </a:r>
          </a:p>
        </p:txBody>
      </p:sp>
      <p:sp>
        <p:nvSpPr>
          <p:cNvPr id="167" name="Google Shape;75;p13"/>
          <p:cNvSpPr txBox="1"/>
          <p:nvPr/>
        </p:nvSpPr>
        <p:spPr>
          <a:xfrm>
            <a:off x="9712225" y="30414124"/>
            <a:ext cx="11143800" cy="1198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i="1" sz="3500">
                <a:solidFill>
                  <a:srgbClr val="459C68"/>
                </a:solidFill>
                <a:latin typeface="Georgia"/>
                <a:ea typeface="Georgia"/>
                <a:cs typeface="Georgia"/>
                <a:sym typeface="Georgia"/>
              </a:defRPr>
            </a:pPr>
            <a:r>
              <a:t>Figure 1</a:t>
            </a:r>
            <a:r>
              <a:rPr i="0"/>
              <a:t>: The Proportion of Fairness Ratings in Each Income Inequality Estimate Percentile</a:t>
            </a:r>
          </a:p>
        </p:txBody>
      </p:sp>
      <p:sp>
        <p:nvSpPr>
          <p:cNvPr id="168" name="Google Shape;76;p13"/>
          <p:cNvSpPr txBox="1"/>
          <p:nvPr/>
        </p:nvSpPr>
        <p:spPr>
          <a:xfrm>
            <a:off x="9735100" y="40228775"/>
            <a:ext cx="12819601" cy="170685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defRPr b="1" i="1" sz="3500">
                <a:solidFill>
                  <a:srgbClr val="459C68"/>
                </a:solidFill>
                <a:latin typeface="Georgia"/>
                <a:ea typeface="Georgia"/>
                <a:cs typeface="Georgia"/>
                <a:sym typeface="Georgia"/>
              </a:defRPr>
            </a:pPr>
            <a:r>
              <a:t>Figure 2:</a:t>
            </a:r>
            <a:r>
              <a:rPr i="0"/>
              <a:t> Likelihood of Fair View of Income Distribution by Political Group Based On Income Inequality Estimate</a:t>
            </a:r>
          </a:p>
        </p:txBody>
      </p:sp>
      <p:pic>
        <p:nvPicPr>
          <p:cNvPr id="169" name="Google Shape;77;p13" descr="Google Shape;77;p13"/>
          <p:cNvPicPr>
            <a:picLocks noChangeAspect="1"/>
          </p:cNvPicPr>
          <p:nvPr/>
        </p:nvPicPr>
        <p:blipFill>
          <a:blip r:embed="rId3">
            <a:extLst/>
          </a:blip>
          <a:stretch>
            <a:fillRect/>
          </a:stretch>
        </p:blipFill>
        <p:spPr>
          <a:xfrm>
            <a:off x="1428750" y="1509275"/>
            <a:ext cx="4486275" cy="4486276"/>
          </a:xfrm>
          <a:prstGeom prst="rect">
            <a:avLst/>
          </a:prstGeom>
          <a:ln w="12700">
            <a:miter lim="400000"/>
          </a:ln>
        </p:spPr>
      </p:pic>
      <p:sp>
        <p:nvSpPr>
          <p:cNvPr id="170" name="Google Shape;78;p13"/>
          <p:cNvSpPr txBox="1"/>
          <p:nvPr/>
        </p:nvSpPr>
        <p:spPr>
          <a:xfrm>
            <a:off x="22057349" y="20857312"/>
            <a:ext cx="10288501" cy="2209131"/>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lvl1pPr marL="457200" indent="-495300">
              <a:lnSpc>
                <a:spcPct val="115000"/>
              </a:lnSpc>
              <a:buClr>
                <a:srgbClr val="459C68"/>
              </a:buClr>
              <a:buSzPts val="4200"/>
              <a:buFont typeface="Calibri"/>
              <a:buChar char="■"/>
              <a:defRPr sz="4200"/>
            </a:lvl1pPr>
          </a:lstStyle>
          <a:p>
            <a:pPr/>
            <a:r>
              <a:t>Participants rated their political belief on a scale of 1 (very liberal) to 7 (very conservative)</a:t>
            </a:r>
          </a:p>
        </p:txBody>
      </p:sp>
      <p:sp>
        <p:nvSpPr>
          <p:cNvPr id="171" name="Google Shape;79;p13"/>
          <p:cNvSpPr txBox="1"/>
          <p:nvPr/>
        </p:nvSpPr>
        <p:spPr>
          <a:xfrm>
            <a:off x="22616549" y="24783225"/>
            <a:ext cx="10083301" cy="8885345"/>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marL="457200" indent="-495300">
              <a:lnSpc>
                <a:spcPct val="115000"/>
              </a:lnSpc>
              <a:buClr>
                <a:srgbClr val="459C68"/>
              </a:buClr>
              <a:buSzPts val="4200"/>
              <a:buFont typeface="Calibri"/>
              <a:buChar char="■"/>
              <a:defRPr sz="4200"/>
            </a:pPr>
            <a:r>
              <a:t>As IIE increases, conservatives are more likely to believe income distribution is fair, while liberals and moderates are less likely to believe income distribution is fair. </a:t>
            </a:r>
          </a:p>
          <a:p>
            <a:pPr marL="457200" indent="-495300">
              <a:lnSpc>
                <a:spcPct val="115000"/>
              </a:lnSpc>
              <a:buClr>
                <a:srgbClr val="459C68"/>
              </a:buClr>
              <a:buSzPts val="4200"/>
              <a:buFont typeface="Calibri"/>
              <a:buChar char="■"/>
              <a:defRPr sz="4200"/>
            </a:pPr>
            <a:r>
              <a:t>These findings may contribute to political science research regarding American public opinion and political polarization.</a:t>
            </a:r>
          </a:p>
          <a:p>
            <a:pPr marL="457200" indent="-495300">
              <a:lnSpc>
                <a:spcPct val="115000"/>
              </a:lnSpc>
              <a:buClr>
                <a:srgbClr val="459C68"/>
              </a:buClr>
              <a:buSzPts val="4200"/>
              <a:buFont typeface="Calibri"/>
              <a:buChar char="■"/>
              <a:defRPr sz="4200"/>
            </a:pPr>
            <a:r>
              <a:t>Future research is needed to determine the role of other covariates (e.g.  income and race), any nuances between liberals and moderates, and other forms of IIEs not explored in this study.</a:t>
            </a:r>
          </a:p>
        </p:txBody>
      </p:sp>
      <p:pic>
        <p:nvPicPr>
          <p:cNvPr id="172" name="Google Shape;80;p13" descr="Google Shape;80;p13"/>
          <p:cNvPicPr>
            <a:picLocks noChangeAspect="1"/>
          </p:cNvPicPr>
          <p:nvPr/>
        </p:nvPicPr>
        <p:blipFill>
          <a:blip r:embed="rId4">
            <a:extLst/>
          </a:blip>
          <a:stretch>
            <a:fillRect/>
          </a:stretch>
        </p:blipFill>
        <p:spPr>
          <a:xfrm>
            <a:off x="9156750" y="23013992"/>
            <a:ext cx="12563902" cy="7380059"/>
          </a:xfrm>
          <a:prstGeom prst="rect">
            <a:avLst/>
          </a:prstGeom>
          <a:ln w="12700">
            <a:miter lim="400000"/>
          </a:ln>
        </p:spPr>
      </p:pic>
      <p:pic>
        <p:nvPicPr>
          <p:cNvPr id="173" name="Google Shape;81;p13" descr="Google Shape;81;p13"/>
          <p:cNvPicPr>
            <a:picLocks noChangeAspect="1"/>
          </p:cNvPicPr>
          <p:nvPr/>
        </p:nvPicPr>
        <p:blipFill>
          <a:blip r:embed="rId5">
            <a:extLst/>
          </a:blip>
          <a:stretch>
            <a:fillRect/>
          </a:stretch>
        </p:blipFill>
        <p:spPr>
          <a:xfrm>
            <a:off x="9073463" y="32032550"/>
            <a:ext cx="13964970" cy="8196238"/>
          </a:xfrm>
          <a:prstGeom prst="rect">
            <a:avLst/>
          </a:prstGeom>
          <a:ln w="12700">
            <a:miter lim="400000"/>
          </a:ln>
        </p:spPr>
      </p:pic>
      <p:sp>
        <p:nvSpPr>
          <p:cNvPr id="174" name="Google Shape;82;p13"/>
          <p:cNvSpPr txBox="1"/>
          <p:nvPr/>
        </p:nvSpPr>
        <p:spPr>
          <a:xfrm>
            <a:off x="22835249" y="35483775"/>
            <a:ext cx="10083301" cy="9745058"/>
          </a:xfrm>
          <a:prstGeom prst="rect">
            <a:avLst/>
          </a:prstGeom>
          <a:ln w="12700">
            <a:miter lim="400000"/>
          </a:ln>
          <a:extLst>
            <a:ext uri="{C572A759-6A51-4108-AA02-DFA0A04FC94B}">
              <ma14:wrappingTextBoxFlag xmlns:ma14="http://schemas.microsoft.com/office/mac/drawingml/2011/main" val="1"/>
            </a:ext>
          </a:extLst>
        </p:spPr>
        <p:txBody>
          <a:bodyPr lIns="91424" tIns="91424" rIns="91424" bIns="91424">
            <a:spAutoFit/>
          </a:bodyPr>
          <a:lstStyle/>
          <a:p>
            <a:pPr>
              <a:lnSpc>
                <a:spcPct val="115000"/>
              </a:lnSpc>
              <a:defRPr sz="2500"/>
            </a:pPr>
            <a:r>
              <a:t>Chambers, John R, et al. (2013) Better Off Than We Know: Distorted </a:t>
            </a:r>
          </a:p>
          <a:p>
            <a:pPr indent="457200">
              <a:lnSpc>
                <a:spcPct val="115000"/>
              </a:lnSpc>
              <a:defRPr sz="2500"/>
            </a:pPr>
            <a:r>
              <a:t>Perceptions of Incomes and Income Inequality in America. Psychological </a:t>
            </a:r>
          </a:p>
          <a:p>
            <a:pPr indent="457200">
              <a:lnSpc>
                <a:spcPct val="115000"/>
              </a:lnSpc>
              <a:defRPr sz="2500"/>
            </a:pPr>
            <a:r>
              <a:t>Science, 25(2), 613-674.,http://doi.org/10.1177/0956797613504965.</a:t>
            </a:r>
          </a:p>
          <a:p>
            <a:pPr>
              <a:lnSpc>
                <a:spcPct val="115000"/>
              </a:lnSpc>
              <a:defRPr sz="2500"/>
            </a:pPr>
            <a:r>
              <a:t>Fatke, M. (2018) Inequality Perceptions, Preferences Conducive to </a:t>
            </a:r>
          </a:p>
          <a:p>
            <a:pPr indent="457200">
              <a:lnSpc>
                <a:spcPct val="115000"/>
              </a:lnSpc>
              <a:defRPr sz="2500"/>
            </a:pPr>
            <a:r>
              <a:t>Redistribution, and the Conditioning Role of Social Position. Societies, 8(4)., http://doi.org/10.3390/soc8040099.</a:t>
            </a:r>
          </a:p>
          <a:p>
            <a:pPr>
              <a:lnSpc>
                <a:spcPct val="115000"/>
              </a:lnSpc>
              <a:defRPr sz="2500"/>
            </a:pPr>
            <a:r>
              <a:t>Kuhn, Andreas. (2020) The individual (mis-)perception of wage inequality: </a:t>
            </a:r>
          </a:p>
          <a:p>
            <a:pPr indent="457200">
              <a:lnSpc>
                <a:spcPct val="115000"/>
              </a:lnSpc>
              <a:defRPr sz="2500"/>
            </a:pPr>
            <a:r>
              <a:t>measurement, correlates and implications. Empirical Economics, 59(5), 2039-2069., http://doi.org/10.1007/s00181-019-01722-4.</a:t>
            </a:r>
          </a:p>
          <a:p>
            <a:pPr>
              <a:lnSpc>
                <a:spcPct val="115000"/>
              </a:lnSpc>
              <a:defRPr sz="2500"/>
            </a:pPr>
            <a:r>
              <a:t>Reyes, German, et al. (2022) Are fairness perceptions shaped by income </a:t>
            </a:r>
          </a:p>
          <a:p>
            <a:pPr indent="457200">
              <a:lnSpc>
                <a:spcPct val="115000"/>
              </a:lnSpc>
              <a:defRPr sz="2500"/>
            </a:pPr>
            <a:r>
              <a:t>inequality? evidence from Latin America. Journal of Economic Inequality, 20(4), 893-913., http://doi.org/10.1007/s10888-022-09526-w.</a:t>
            </a:r>
          </a:p>
          <a:p>
            <a:pPr>
              <a:lnSpc>
                <a:spcPct val="115000"/>
              </a:lnSpc>
              <a:defRPr sz="2500"/>
            </a:pPr>
            <a:r>
              <a:t>Trump, Kris-Stella. (2017) Income Inequality Influences Perceptions of </a:t>
            </a:r>
          </a:p>
          <a:p>
            <a:pPr indent="457200">
              <a:lnSpc>
                <a:spcPct val="115000"/>
              </a:lnSpc>
              <a:defRPr sz="2500"/>
            </a:pPr>
            <a:r>
              <a:t>Legitimate Income Differences. British Journal of Political Science, 48(4), 929-952., http://doi.org/10.1017/S0007123416000326.</a:t>
            </a:r>
          </a:p>
          <a:p>
            <a:pPr>
              <a:lnSpc>
                <a:spcPct val="115000"/>
              </a:lnSpc>
              <a:defRPr sz="2500"/>
            </a:pPr>
            <a:r>
              <a:t>Wei, Qingong. (2022) Income disparity, perceptions of inequality, and public </a:t>
            </a:r>
          </a:p>
          <a:p>
            <a:pPr indent="457200">
              <a:lnSpc>
                <a:spcPct val="115000"/>
              </a:lnSpc>
              <a:defRPr sz="2500"/>
            </a:pPr>
            <a:r>
              <a:t>tolerance. Chinese Journal of Sociology, 8(4), 596-635.,</a:t>
            </a:r>
          </a:p>
          <a:p>
            <a:pPr indent="457200">
              <a:lnSpc>
                <a:spcPct val="115000"/>
              </a:lnSpc>
              <a:defRPr sz="2500"/>
            </a:pPr>
            <a:r>
              <a:t>http://doi.org/10.1177/2057150X221124758.</a:t>
            </a:r>
          </a:p>
          <a:p>
            <a:pPr>
              <a:lnSpc>
                <a:spcPct val="115000"/>
              </a:lnSpc>
              <a:defRPr sz="2500"/>
            </a:pPr>
          </a:p>
          <a:p>
            <a:pPr>
              <a:defRPr sz="2500"/>
            </a:pPr>
          </a:p>
          <a:p>
            <a:pPr>
              <a:lnSpc>
                <a:spcPct val="115000"/>
              </a:lnSpc>
              <a:defRPr sz="2500"/>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